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5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7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338" r:id="rId6"/>
    <p:sldMasterId id="2147484351" r:id="rId7"/>
  </p:sldMasterIdLst>
  <p:notesMasterIdLst>
    <p:notesMasterId r:id="rId89"/>
  </p:notesMasterIdLst>
  <p:handoutMasterIdLst>
    <p:handoutMasterId r:id="rId90"/>
  </p:handoutMasterIdLst>
  <p:sldIdLst>
    <p:sldId id="1498" r:id="rId8"/>
    <p:sldId id="674" r:id="rId9"/>
    <p:sldId id="692" r:id="rId10"/>
    <p:sldId id="706" r:id="rId11"/>
    <p:sldId id="710" r:id="rId12"/>
    <p:sldId id="4478" r:id="rId13"/>
    <p:sldId id="712" r:id="rId14"/>
    <p:sldId id="713" r:id="rId15"/>
    <p:sldId id="714" r:id="rId16"/>
    <p:sldId id="715" r:id="rId17"/>
    <p:sldId id="4479" r:id="rId18"/>
    <p:sldId id="717" r:id="rId19"/>
    <p:sldId id="718" r:id="rId20"/>
    <p:sldId id="719" r:id="rId21"/>
    <p:sldId id="4413" r:id="rId22"/>
    <p:sldId id="4414" r:id="rId23"/>
    <p:sldId id="4415" r:id="rId24"/>
    <p:sldId id="4416" r:id="rId25"/>
    <p:sldId id="4422" r:id="rId26"/>
    <p:sldId id="4423" r:id="rId27"/>
    <p:sldId id="814" r:id="rId28"/>
    <p:sldId id="711" r:id="rId29"/>
    <p:sldId id="716" r:id="rId30"/>
    <p:sldId id="4425" r:id="rId31"/>
    <p:sldId id="4426" r:id="rId32"/>
    <p:sldId id="4427" r:id="rId33"/>
    <p:sldId id="4428" r:id="rId34"/>
    <p:sldId id="4429" r:id="rId35"/>
    <p:sldId id="4430" r:id="rId36"/>
    <p:sldId id="4431" r:id="rId37"/>
    <p:sldId id="4432" r:id="rId38"/>
    <p:sldId id="4433" r:id="rId39"/>
    <p:sldId id="4434" r:id="rId40"/>
    <p:sldId id="4435" r:id="rId41"/>
    <p:sldId id="4436" r:id="rId42"/>
    <p:sldId id="4437" r:id="rId43"/>
    <p:sldId id="4438" r:id="rId44"/>
    <p:sldId id="4439" r:id="rId45"/>
    <p:sldId id="4440" r:id="rId46"/>
    <p:sldId id="4441" r:id="rId47"/>
    <p:sldId id="760" r:id="rId48"/>
    <p:sldId id="761" r:id="rId49"/>
    <p:sldId id="762" r:id="rId50"/>
    <p:sldId id="1442" r:id="rId51"/>
    <p:sldId id="763" r:id="rId52"/>
    <p:sldId id="764" r:id="rId53"/>
    <p:sldId id="789" r:id="rId54"/>
    <p:sldId id="4452" r:id="rId55"/>
    <p:sldId id="790" r:id="rId56"/>
    <p:sldId id="791" r:id="rId57"/>
    <p:sldId id="792" r:id="rId58"/>
    <p:sldId id="793" r:id="rId59"/>
    <p:sldId id="4455" r:id="rId60"/>
    <p:sldId id="795" r:id="rId61"/>
    <p:sldId id="2866" r:id="rId62"/>
    <p:sldId id="2869" r:id="rId63"/>
    <p:sldId id="2870" r:id="rId64"/>
    <p:sldId id="2871" r:id="rId65"/>
    <p:sldId id="2872" r:id="rId66"/>
    <p:sldId id="2873" r:id="rId67"/>
    <p:sldId id="4450" r:id="rId68"/>
    <p:sldId id="4456" r:id="rId69"/>
    <p:sldId id="4457" r:id="rId70"/>
    <p:sldId id="4458" r:id="rId71"/>
    <p:sldId id="4459" r:id="rId72"/>
    <p:sldId id="4460" r:id="rId73"/>
    <p:sldId id="4461" r:id="rId74"/>
    <p:sldId id="4462" r:id="rId75"/>
    <p:sldId id="4463" r:id="rId76"/>
    <p:sldId id="4464" r:id="rId77"/>
    <p:sldId id="4465" r:id="rId78"/>
    <p:sldId id="4466" r:id="rId79"/>
    <p:sldId id="4467" r:id="rId80"/>
    <p:sldId id="4468" r:id="rId81"/>
    <p:sldId id="4469" r:id="rId82"/>
    <p:sldId id="4470" r:id="rId83"/>
    <p:sldId id="4471" r:id="rId84"/>
    <p:sldId id="4472" r:id="rId85"/>
    <p:sldId id="4473" r:id="rId86"/>
    <p:sldId id="4474" r:id="rId87"/>
    <p:sldId id="4475" r:id="rId8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50"/>
    <p:restoredTop sz="93792"/>
  </p:normalViewPr>
  <p:slideViewPr>
    <p:cSldViewPr>
      <p:cViewPr varScale="1">
        <p:scale>
          <a:sx n="70" d="100"/>
          <a:sy n="70" d="100"/>
        </p:scale>
        <p:origin x="18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9.xml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5" Type="http://schemas.openxmlformats.org/officeDocument/2006/relationships/slideMaster" Target="slideMasters/slideMaster5.xml"/><Relationship Id="rId90" Type="http://schemas.openxmlformats.org/officeDocument/2006/relationships/handoutMaster" Target="handoutMasters/handoutMaster1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80" Type="http://schemas.openxmlformats.org/officeDocument/2006/relationships/slide" Target="slides/slide73.xml"/><Relationship Id="rId85" Type="http://schemas.openxmlformats.org/officeDocument/2006/relationships/slide" Target="slides/slide78.xml"/><Relationship Id="rId9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83" Type="http://schemas.openxmlformats.org/officeDocument/2006/relationships/slide" Target="slides/slide76.xml"/><Relationship Id="rId88" Type="http://schemas.openxmlformats.org/officeDocument/2006/relationships/slide" Target="slides/slide81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81" Type="http://schemas.openxmlformats.org/officeDocument/2006/relationships/slide" Target="slides/slide74.xml"/><Relationship Id="rId86" Type="http://schemas.openxmlformats.org/officeDocument/2006/relationships/slide" Target="slides/slide79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slide" Target="slides/slide80.xml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slide" Target="slides/slide49.xml"/><Relationship Id="rId77" Type="http://schemas.openxmlformats.org/officeDocument/2006/relationships/slide" Target="slides/slide7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5/17/19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B4C252-306E-224C-8B2A-E6667D8E67C9}" type="slidenum">
              <a:rPr lang="en-US" altLang="en-US" smtClean="0"/>
              <a:pPr>
                <a:defRPr/>
              </a:pPr>
              <a:t>66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327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38491-212B-488F-8FC5-8AAF672BF27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4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90FD86-5797-479E-9B1A-5C14AD3F56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44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B7292D-C7D6-48AD-9595-A4788191FD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41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6613CD-2BB9-4B6D-BF72-C1BCE1D1C1F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74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1418D6-CD18-46A6-9B5F-8F44D825FDA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074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B7BD2-61C8-4C87-894B-25A10C1C45E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69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47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422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>
            <a:extLst>
              <a:ext uri="{FF2B5EF4-FFF2-40B4-BE49-F238E27FC236}">
                <a16:creationId xmlns:a16="http://schemas.microsoft.com/office/drawing/2014/main" id="{72B6FE08-6864-4940-BF64-3C5B1B12D1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6CC43C-5C89-324A-B95C-0A31F94252D9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0F29EB5B-CF11-1144-AD6A-83AFBD2B75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A5EFFE3-7FAD-0E48-814A-5ECD0B8E8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Slide Image Placeholder 1">
            <a:extLst>
              <a:ext uri="{FF2B5EF4-FFF2-40B4-BE49-F238E27FC236}">
                <a16:creationId xmlns:a16="http://schemas.microsoft.com/office/drawing/2014/main" id="{6489FE02-8C36-C546-A801-E281BF10E7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1666" name="Notes Placeholder 2">
            <a:extLst>
              <a:ext uri="{FF2B5EF4-FFF2-40B4-BE49-F238E27FC236}">
                <a16:creationId xmlns:a16="http://schemas.microsoft.com/office/drawing/2014/main" id="{BBE8A9E4-9F24-B046-AD6F-8D6ECA7C81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1667" name="Slide Number Placeholder 3">
            <a:extLst>
              <a:ext uri="{FF2B5EF4-FFF2-40B4-BE49-F238E27FC236}">
                <a16:creationId xmlns:a16="http://schemas.microsoft.com/office/drawing/2014/main" id="{79AA5862-F58D-2542-AA2F-E31CD4BD3B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E2E99F8-86B3-0748-BFEC-8E71EC322606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>
            <a:extLst>
              <a:ext uri="{FF2B5EF4-FFF2-40B4-BE49-F238E27FC236}">
                <a16:creationId xmlns:a16="http://schemas.microsoft.com/office/drawing/2014/main" id="{A75D7540-965C-E946-94FC-7EA2412FF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B95770-E74D-3C40-B77A-829F3A679D7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6CCC05AD-DBB6-6D42-BC06-9F902698E7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FA67EF9A-679D-3146-BF38-9EDC49E2F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488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B6732E-98E0-43A3-816E-134D4C0C4E1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179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035D9-8AE5-4BC1-97C1-63FEBB06D8C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5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F8E2B-EB90-4169-8AA8-97841C217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84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35F31-6093-45F9-8252-61EEC166EAB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82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0786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132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0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83FCC61-4B87-AB4C-8CFF-885FAAC81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97524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E726A-E58B-F348-AFE8-8E758D918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71245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B8120-7BE8-1646-82F1-87D6D6593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59479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98457-F2AF-5642-8568-B194DCD11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78677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EC3EF-F419-4C4A-80EB-49D8207AEA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96743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2B5F6E-C0B7-6A47-A6C5-C921A6B45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812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B7EBA-2110-394E-909B-C314EBAE9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54175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B401-FF74-F249-AECE-D27786BDF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6713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ACA92-08C4-574F-92B6-F6E2D1FD55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218266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2DBB-60A4-A549-94D6-E89D51F1F9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445031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86BC7-1C5A-4343-9502-58A4CA5A5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95611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1F7F5-D84C-3749-9543-62E47283D0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69756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99AED6-79BC-4446-BC9E-2F1AC7B38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01083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98C375A-5227-0144-9C68-C314CEC44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0525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335" r:id="rId13"/>
    <p:sldLayoutId id="2147484336" r:id="rId14"/>
    <p:sldLayoutId id="2147484337" r:id="rId15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EE9C8B-C204-4343-ACCD-1281F13431D5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8919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35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731672-D220-A84B-AA98-123E7EE64BEB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522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2231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17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e.neu.edu/conf/isca2006/" TargetMode="External"/><Relationship Id="rId2" Type="http://schemas.openxmlformats.org/officeDocument/2006/relationships/hyperlink" Target="https://people.inf.ethz.ch/omutlu/pub/qureshi_isca06.pdf" TargetMode="External"/><Relationship Id="rId1" Type="http://schemas.openxmlformats.org/officeDocument/2006/relationships/slideLayout" Target="../slideLayouts/slideLayout53.xml"/><Relationship Id="rId5" Type="http://schemas.openxmlformats.org/officeDocument/2006/relationships/image" Target="../media/image1.tiff"/><Relationship Id="rId4" Type="http://schemas.openxmlformats.org/officeDocument/2006/relationships/hyperlink" Target="https://people.inf.ethz.ch/omutlu/pub/qureshi_isca06_talk.ppt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4.w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5.wmf"/><Relationship Id="rId4" Type="http://schemas.openxmlformats.org/officeDocument/2006/relationships/tags" Target="../tags/tag16.xml"/><Relationship Id="rId9" Type="http://schemas.openxmlformats.org/officeDocument/2006/relationships/oleObject" Target="../embeddings/oleObject2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8.wmf"/><Relationship Id="rId2" Type="http://schemas.openxmlformats.org/officeDocument/2006/relationships/tags" Target="../tags/tag2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9.bin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2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29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3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2.bin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3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3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4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13.wmf"/><Relationship Id="rId4" Type="http://schemas.openxmlformats.org/officeDocument/2006/relationships/tags" Target="../tags/tag47.xml"/><Relationship Id="rId9" Type="http://schemas.openxmlformats.org/officeDocument/2006/relationships/oleObject" Target="../embeddings/oleObject14.bin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5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14.wmf"/><Relationship Id="rId4" Type="http://schemas.openxmlformats.org/officeDocument/2006/relationships/tags" Target="../tags/tag52.xml"/><Relationship Id="rId9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23a: More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17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>
            <a:extLst>
              <a:ext uri="{FF2B5EF4-FFF2-40B4-BE49-F238E27FC236}">
                <a16:creationId xmlns:a16="http://schemas.microsoft.com/office/drawing/2014/main" id="{A4F32091-C096-0A43-ABF1-9C88829D37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Direct-Mapped Caches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CC4966B-A6EC-144F-9BD9-A2E0BBE007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Direct-mapped cache: </a:t>
            </a:r>
            <a:r>
              <a:rPr lang="en-US" altLang="en-US">
                <a:ea typeface="ＭＳ Ｐゴシック" panose="020B0600070205080204" pitchFamily="34" charset="-128"/>
              </a:rPr>
              <a:t>Two blocks in memory that map to the same index in the cache cannot be present in the cache at the same time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One index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one entry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Can lead to 0% hit rate if more than one block accessed in an interleaved manner map to the same index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addresses A and B have the same index bits but different tag bits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A, B, A, B, A, B, A, B, …  conflict in the cache index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All accesses are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conflict misses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E0F2CDF0-A0B2-F149-9652-4D825781E1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9E6BB8-601B-994F-8688-05237DAAE4C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220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14D4EE27-B8D2-B344-9306-834BC416EA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Addresses 0 and 8 always conflict in direct mapped cache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Instead of having one column of 8, have 2 columns of 4 blocks</a:t>
            </a: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pPr lvl="4"/>
            <a:endParaRPr lang="en-US" altLang="en-US" sz="1400">
              <a:ea typeface="ＭＳ Ｐゴシック" panose="020B0600070205080204" pitchFamily="34" charset="-128"/>
            </a:endParaRPr>
          </a:p>
        </p:txBody>
      </p:sp>
      <p:sp>
        <p:nvSpPr>
          <p:cNvPr id="126978" name="Title 1">
            <a:extLst>
              <a:ext uri="{FF2B5EF4-FFF2-40B4-BE49-F238E27FC236}">
                <a16:creationId xmlns:a16="http://schemas.microsoft.com/office/drawing/2014/main" id="{219AEB2E-813E-8246-854B-1164DCE8E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Set Associativity</a:t>
            </a: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4DEA535A-D5BA-884C-A283-87C0C900E1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D00693-415E-EA49-8436-79EC4836160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4996" name="Rectangle 5">
            <a:extLst>
              <a:ext uri="{FF2B5EF4-FFF2-40B4-BE49-F238E27FC236}">
                <a16:creationId xmlns:a16="http://schemas.microsoft.com/office/drawing/2014/main" id="{5D6FF381-9886-FE45-BC91-D90476171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6257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4997" name="Rectangle 6">
            <a:extLst>
              <a:ext uri="{FF2B5EF4-FFF2-40B4-BE49-F238E27FC236}">
                <a16:creationId xmlns:a16="http://schemas.microsoft.com/office/drawing/2014/main" id="{29A5B9EA-4946-F94F-B55D-0C5D912EA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4998" name="Rectangle 7">
            <a:extLst>
              <a:ext uri="{FF2B5EF4-FFF2-40B4-BE49-F238E27FC236}">
                <a16:creationId xmlns:a16="http://schemas.microsoft.com/office/drawing/2014/main" id="{E22A95A7-7AB7-7546-90E1-D63DB5BA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4999" name="Rectangle 8">
            <a:extLst>
              <a:ext uri="{FF2B5EF4-FFF2-40B4-BE49-F238E27FC236}">
                <a16:creationId xmlns:a16="http://schemas.microsoft.com/office/drawing/2014/main" id="{1BE2B26D-D588-0140-9EA7-189A83BBE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0" name="Rectangle 9">
            <a:extLst>
              <a:ext uri="{FF2B5EF4-FFF2-40B4-BE49-F238E27FC236}">
                <a16:creationId xmlns:a16="http://schemas.microsoft.com/office/drawing/2014/main" id="{271EE07F-B8D2-1142-904F-988E8A9B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1" name="Rectangle 10">
            <a:extLst>
              <a:ext uri="{FF2B5EF4-FFF2-40B4-BE49-F238E27FC236}">
                <a16:creationId xmlns:a16="http://schemas.microsoft.com/office/drawing/2014/main" id="{6D7A58F1-C30B-CF49-8CF0-BCD679F31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2" name="Rectangle 11">
            <a:extLst>
              <a:ext uri="{FF2B5EF4-FFF2-40B4-BE49-F238E27FC236}">
                <a16:creationId xmlns:a16="http://schemas.microsoft.com/office/drawing/2014/main" id="{1F8A444B-1BDF-6D47-858C-1B3D69C3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3" name="Rectangle 12">
            <a:extLst>
              <a:ext uri="{FF2B5EF4-FFF2-40B4-BE49-F238E27FC236}">
                <a16:creationId xmlns:a16="http://schemas.microsoft.com/office/drawing/2014/main" id="{8CFCB562-7CB0-1E45-A1F0-2D37C6735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4" name="TextBox 13">
            <a:extLst>
              <a:ext uri="{FF2B5EF4-FFF2-40B4-BE49-F238E27FC236}">
                <a16:creationId xmlns:a16="http://schemas.microsoft.com/office/drawing/2014/main" id="{27510A09-5CC9-3245-9301-2EECB6913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600" y="209232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 store</a:t>
            </a:r>
          </a:p>
        </p:txBody>
      </p:sp>
      <p:sp>
        <p:nvSpPr>
          <p:cNvPr id="85005" name="Rectangle 15">
            <a:extLst>
              <a:ext uri="{FF2B5EF4-FFF2-40B4-BE49-F238E27FC236}">
                <a16:creationId xmlns:a16="http://schemas.microsoft.com/office/drawing/2014/main" id="{79EA98C8-E377-AB4F-828C-7F811DB1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61937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6" name="Rectangle 16">
            <a:extLst>
              <a:ext uri="{FF2B5EF4-FFF2-40B4-BE49-F238E27FC236}">
                <a16:creationId xmlns:a16="http://schemas.microsoft.com/office/drawing/2014/main" id="{8EF1A4C4-E4BE-C244-B81F-CAA9CECD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7892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7" name="Rectangle 17">
            <a:extLst>
              <a:ext uri="{FF2B5EF4-FFF2-40B4-BE49-F238E27FC236}">
                <a16:creationId xmlns:a16="http://schemas.microsoft.com/office/drawing/2014/main" id="{AD432375-8FF4-754B-AC3D-FC3D283AD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95592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8" name="Rectangle 18">
            <a:extLst>
              <a:ext uri="{FF2B5EF4-FFF2-40B4-BE49-F238E27FC236}">
                <a16:creationId xmlns:a16="http://schemas.microsoft.com/office/drawing/2014/main" id="{A13DA05C-D41B-4944-9E91-A904089A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312261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09" name="Rectangle 19">
            <a:extLst>
              <a:ext uri="{FF2B5EF4-FFF2-40B4-BE49-F238E27FC236}">
                <a16:creationId xmlns:a16="http://schemas.microsoft.com/office/drawing/2014/main" id="{09DCC0D1-BA8A-C54E-9AB3-A836FD713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10" name="Rectangle 20">
            <a:extLst>
              <a:ext uri="{FF2B5EF4-FFF2-40B4-BE49-F238E27FC236}">
                <a16:creationId xmlns:a16="http://schemas.microsoft.com/office/drawing/2014/main" id="{997F3818-FEAF-8C4B-9EF4-03AC340EB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11" name="Rectangle 21">
            <a:extLst>
              <a:ext uri="{FF2B5EF4-FFF2-40B4-BE49-F238E27FC236}">
                <a16:creationId xmlns:a16="http://schemas.microsoft.com/office/drawing/2014/main" id="{AE060A96-06A1-B94A-A482-F5F91C44A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12" name="Rectangle 22">
            <a:extLst>
              <a:ext uri="{FF2B5EF4-FFF2-40B4-BE49-F238E27FC236}">
                <a16:creationId xmlns:a16="http://schemas.microsoft.com/office/drawing/2014/main" id="{59138812-C99E-1845-B263-41E73B01F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13" name="TextBox 23">
            <a:extLst>
              <a:ext uri="{FF2B5EF4-FFF2-40B4-BE49-F238E27FC236}">
                <a16:creationId xmlns:a16="http://schemas.microsoft.com/office/drawing/2014/main" id="{A77CF628-0004-6343-90A6-CD0D2CB4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2092325"/>
            <a:ext cx="124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Data store</a:t>
            </a:r>
          </a:p>
        </p:txBody>
      </p:sp>
      <p:sp>
        <p:nvSpPr>
          <p:cNvPr id="85014" name="TextBox 24">
            <a:extLst>
              <a:ext uri="{FF2B5EF4-FFF2-40B4-BE49-F238E27FC236}">
                <a16:creationId xmlns:a16="http://schemas.microsoft.com/office/drawing/2014/main" id="{2479C164-286A-D24F-B3D4-FDC33B08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087688"/>
            <a:ext cx="2873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</a:t>
            </a:r>
          </a:p>
        </p:txBody>
      </p:sp>
      <p:sp>
        <p:nvSpPr>
          <p:cNvPr id="85015" name="TextBox 25">
            <a:extLst>
              <a:ext uri="{FF2B5EF4-FFF2-40B4-BE49-F238E27FC236}">
                <a16:creationId xmlns:a16="http://schemas.microsoft.com/office/drawing/2014/main" id="{A8422727-0C33-4046-8099-80407CF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088" y="3078163"/>
            <a:ext cx="39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</a:t>
            </a:r>
          </a:p>
        </p:txBody>
      </p:sp>
      <p:sp>
        <p:nvSpPr>
          <p:cNvPr id="85016" name="Rectangle 26">
            <a:extLst>
              <a:ext uri="{FF2B5EF4-FFF2-40B4-BE49-F238E27FC236}">
                <a16:creationId xmlns:a16="http://schemas.microsoft.com/office/drawing/2014/main" id="{604B6517-FEB9-974B-89CE-2C0FE5ABD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37115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17" name="TextBox 27">
            <a:extLst>
              <a:ext uri="{FF2B5EF4-FFF2-40B4-BE49-F238E27FC236}">
                <a16:creationId xmlns:a16="http://schemas.microsoft.com/office/drawing/2014/main" id="{18F5C11D-0B32-304D-8276-C7D8ED95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36877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5018" name="Straight Arrow Connector 28">
            <a:extLst>
              <a:ext uri="{FF2B5EF4-FFF2-40B4-BE49-F238E27FC236}">
                <a16:creationId xmlns:a16="http://schemas.microsoft.com/office/drawing/2014/main" id="{278AD076-6C3B-9644-BF94-55BF2334589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1662" y="3506788"/>
            <a:ext cx="417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19" name="Straight Arrow Connector 29">
            <a:extLst>
              <a:ext uri="{FF2B5EF4-FFF2-40B4-BE49-F238E27FC236}">
                <a16:creationId xmlns:a16="http://schemas.microsoft.com/office/drawing/2014/main" id="{7E0E6231-C6EF-0E40-9CC6-5151BD1E59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70188" y="3290888"/>
            <a:ext cx="4699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0" name="Straight Arrow Connector 30">
            <a:extLst>
              <a:ext uri="{FF2B5EF4-FFF2-40B4-BE49-F238E27FC236}">
                <a16:creationId xmlns:a16="http://schemas.microsoft.com/office/drawing/2014/main" id="{18B16E5D-F64B-484C-835D-A6D7109237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87419" y="3510756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1" name="Straight Connector 31">
            <a:extLst>
              <a:ext uri="{FF2B5EF4-FFF2-40B4-BE49-F238E27FC236}">
                <a16:creationId xmlns:a16="http://schemas.microsoft.com/office/drawing/2014/main" id="{066D852C-EDF5-6546-BABD-DA7F0530F16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74144" y="2959894"/>
            <a:ext cx="6762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2" name="TextBox 33">
            <a:extLst>
              <a:ext uri="{FF2B5EF4-FFF2-40B4-BE49-F238E27FC236}">
                <a16:creationId xmlns:a16="http://schemas.microsoft.com/office/drawing/2014/main" id="{B6C608DC-E1C9-BA44-9653-312E481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30861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</a:t>
            </a:r>
          </a:p>
        </p:txBody>
      </p:sp>
      <p:sp>
        <p:nvSpPr>
          <p:cNvPr id="85023" name="TextBox 34">
            <a:extLst>
              <a:ext uri="{FF2B5EF4-FFF2-40B4-BE49-F238E27FC236}">
                <a16:creationId xmlns:a16="http://schemas.microsoft.com/office/drawing/2014/main" id="{1165EA1D-F4CF-A34F-915D-FCB003B28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076575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</a:t>
            </a:r>
          </a:p>
        </p:txBody>
      </p:sp>
      <p:sp>
        <p:nvSpPr>
          <p:cNvPr id="85024" name="Rectangle 35">
            <a:extLst>
              <a:ext uri="{FF2B5EF4-FFF2-40B4-BE49-F238E27FC236}">
                <a16:creationId xmlns:a16="http://schemas.microsoft.com/office/drawing/2014/main" id="{CE81705B-712E-6049-BA8A-382EA2253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37084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25" name="TextBox 36">
            <a:extLst>
              <a:ext uri="{FF2B5EF4-FFF2-40B4-BE49-F238E27FC236}">
                <a16:creationId xmlns:a16="http://schemas.microsoft.com/office/drawing/2014/main" id="{B60A7A8E-0CB6-AA4B-B681-5AF18A910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861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5026" name="Straight Arrow Connector 37">
            <a:extLst>
              <a:ext uri="{FF2B5EF4-FFF2-40B4-BE49-F238E27FC236}">
                <a16:creationId xmlns:a16="http://schemas.microsoft.com/office/drawing/2014/main" id="{7B211662-292B-7441-8524-5A7ED899363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77182" y="3504406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7" name="Straight Arrow Connector 38">
            <a:extLst>
              <a:ext uri="{FF2B5EF4-FFF2-40B4-BE49-F238E27FC236}">
                <a16:creationId xmlns:a16="http://schemas.microsoft.com/office/drawing/2014/main" id="{3135B825-1B06-844A-881B-EEF1A7B498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06500" y="3289300"/>
            <a:ext cx="469900" cy="42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8" name="Straight Connector 39">
            <a:extLst>
              <a:ext uri="{FF2B5EF4-FFF2-40B4-BE49-F238E27FC236}">
                <a16:creationId xmlns:a16="http://schemas.microsoft.com/office/drawing/2014/main" id="{4A2632B6-2D27-9D4A-8674-081BD98A70F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09662" y="2957513"/>
            <a:ext cx="677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9" name="Rectangle 40">
            <a:extLst>
              <a:ext uri="{FF2B5EF4-FFF2-40B4-BE49-F238E27FC236}">
                <a16:creationId xmlns:a16="http://schemas.microsoft.com/office/drawing/2014/main" id="{D2E90F5C-8214-CE49-8B99-E543BD6C2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8" y="57102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30" name="TextBox 41">
            <a:extLst>
              <a:ext uri="{FF2B5EF4-FFF2-40B4-BE49-F238E27FC236}">
                <a16:creationId xmlns:a16="http://schemas.microsoft.com/office/drawing/2014/main" id="{307BDD33-5C91-0240-8A3F-A852823F4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4989513"/>
            <a:ext cx="1030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</a:t>
            </a:r>
          </a:p>
        </p:txBody>
      </p:sp>
      <p:cxnSp>
        <p:nvCxnSpPr>
          <p:cNvPr id="85031" name="Straight Connector 42">
            <a:extLst>
              <a:ext uri="{FF2B5EF4-FFF2-40B4-BE49-F238E27FC236}">
                <a16:creationId xmlns:a16="http://schemas.microsoft.com/office/drawing/2014/main" id="{8130CD50-EEE8-2847-B00A-556669A1EA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81163" y="5876925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32" name="Straight Connector 43">
            <a:extLst>
              <a:ext uri="{FF2B5EF4-FFF2-40B4-BE49-F238E27FC236}">
                <a16:creationId xmlns:a16="http://schemas.microsoft.com/office/drawing/2014/main" id="{F87F1AA2-1D7B-E042-B34D-81E657324A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43794" y="58761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33" name="TextBox 44">
            <a:extLst>
              <a:ext uri="{FF2B5EF4-FFF2-40B4-BE49-F238E27FC236}">
                <a16:creationId xmlns:a16="http://schemas.microsoft.com/office/drawing/2014/main" id="{12882D36-E795-414A-84F6-7D03D00D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3594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</a:t>
            </a:r>
          </a:p>
        </p:txBody>
      </p:sp>
      <p:sp>
        <p:nvSpPr>
          <p:cNvPr id="85034" name="TextBox 45">
            <a:extLst>
              <a:ext uri="{FF2B5EF4-FFF2-40B4-BE49-F238E27FC236}">
                <a16:creationId xmlns:a16="http://schemas.microsoft.com/office/drawing/2014/main" id="{C8A8AF1F-6EA8-1342-B844-E21D05BB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3736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index</a:t>
            </a:r>
          </a:p>
        </p:txBody>
      </p:sp>
      <p:sp>
        <p:nvSpPr>
          <p:cNvPr id="85035" name="TextBox 46">
            <a:extLst>
              <a:ext uri="{FF2B5EF4-FFF2-40B4-BE49-F238E27FC236}">
                <a16:creationId xmlns:a16="http://schemas.microsoft.com/office/drawing/2014/main" id="{0D178425-2942-1047-B4B9-C201C44EE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53736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byte in block</a:t>
            </a:r>
          </a:p>
        </p:txBody>
      </p:sp>
      <p:sp>
        <p:nvSpPr>
          <p:cNvPr id="85036" name="TextBox 47">
            <a:extLst>
              <a:ext uri="{FF2B5EF4-FFF2-40B4-BE49-F238E27FC236}">
                <a16:creationId xmlns:a16="http://schemas.microsoft.com/office/drawing/2014/main" id="{9F25F9FE-1613-B540-8486-77F5A68E9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5710238"/>
            <a:ext cx="61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 bits</a:t>
            </a:r>
          </a:p>
        </p:txBody>
      </p:sp>
      <p:sp>
        <p:nvSpPr>
          <p:cNvPr id="85037" name="TextBox 48">
            <a:extLst>
              <a:ext uri="{FF2B5EF4-FFF2-40B4-BE49-F238E27FC236}">
                <a16:creationId xmlns:a16="http://schemas.microsoft.com/office/drawing/2014/main" id="{009D43BA-666C-B24A-B444-E995E0A96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275" y="57086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 bits</a:t>
            </a:r>
          </a:p>
        </p:txBody>
      </p:sp>
      <p:sp>
        <p:nvSpPr>
          <p:cNvPr id="85038" name="TextBox 49">
            <a:extLst>
              <a:ext uri="{FF2B5EF4-FFF2-40B4-BE49-F238E27FC236}">
                <a16:creationId xmlns:a16="http://schemas.microsoft.com/office/drawing/2014/main" id="{18522DB8-F339-9E47-9DE7-429F6D9E3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7261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3b</a:t>
            </a:r>
          </a:p>
        </p:txBody>
      </p:sp>
      <p:sp>
        <p:nvSpPr>
          <p:cNvPr id="85039" name="Rectangle 50">
            <a:extLst>
              <a:ext uri="{FF2B5EF4-FFF2-40B4-BE49-F238E27FC236}">
                <a16:creationId xmlns:a16="http://schemas.microsoft.com/office/drawing/2014/main" id="{039C8259-A1EA-664E-819B-38804C7A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44005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40" name="TextBox 51">
            <a:extLst>
              <a:ext uri="{FF2B5EF4-FFF2-40B4-BE49-F238E27FC236}">
                <a16:creationId xmlns:a16="http://schemas.microsoft.com/office/drawing/2014/main" id="{E740C579-04C4-EF43-93E3-BB68ADC27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400550"/>
            <a:ext cx="673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Logic</a:t>
            </a:r>
          </a:p>
        </p:txBody>
      </p:sp>
      <p:cxnSp>
        <p:nvCxnSpPr>
          <p:cNvPr id="85041" name="Straight Arrow Connector 53">
            <a:extLst>
              <a:ext uri="{FF2B5EF4-FFF2-40B4-BE49-F238E27FC236}">
                <a16:creationId xmlns:a16="http://schemas.microsoft.com/office/drawing/2014/main" id="{9B1CF68C-C999-D84F-A398-AA829A9BB8F4}"/>
              </a:ext>
            </a:extLst>
          </p:cNvPr>
          <p:cNvCxnSpPr>
            <a:cxnSpLocks noChangeShapeType="1"/>
            <a:endCxn id="85040" idx="1"/>
          </p:cNvCxnSpPr>
          <p:nvPr/>
        </p:nvCxnSpPr>
        <p:spPr bwMode="auto">
          <a:xfrm>
            <a:off x="2074863" y="4046538"/>
            <a:ext cx="735012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2" name="Straight Arrow Connector 55">
            <a:extLst>
              <a:ext uri="{FF2B5EF4-FFF2-40B4-BE49-F238E27FC236}">
                <a16:creationId xmlns:a16="http://schemas.microsoft.com/office/drawing/2014/main" id="{1D390405-7984-3E45-9106-343E0E6D7451}"/>
              </a:ext>
            </a:extLst>
          </p:cNvPr>
          <p:cNvCxnSpPr>
            <a:cxnSpLocks noChangeShapeType="1"/>
            <a:endCxn id="85040" idx="0"/>
          </p:cNvCxnSpPr>
          <p:nvPr/>
        </p:nvCxnSpPr>
        <p:spPr bwMode="auto">
          <a:xfrm rot="10800000" flipV="1">
            <a:off x="3146425" y="4046538"/>
            <a:ext cx="441325" cy="354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3" name="Straight Arrow Connector 59">
            <a:extLst>
              <a:ext uri="{FF2B5EF4-FFF2-40B4-BE49-F238E27FC236}">
                <a16:creationId xmlns:a16="http://schemas.microsoft.com/office/drawing/2014/main" id="{8708A10A-422E-8D47-A251-30E7F2119E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4207" y="3501231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4" name="Freeform 48">
            <a:extLst>
              <a:ext uri="{FF2B5EF4-FFF2-40B4-BE49-F238E27FC236}">
                <a16:creationId xmlns:a16="http://schemas.microsoft.com/office/drawing/2014/main" id="{46E0AF9E-60FD-784D-9DAE-EEB4A6380DB5}"/>
              </a:ext>
            </a:extLst>
          </p:cNvPr>
          <p:cNvSpPr>
            <a:spLocks/>
          </p:cNvSpPr>
          <p:nvPr/>
        </p:nvSpPr>
        <p:spPr bwMode="auto">
          <a:xfrm>
            <a:off x="5649913" y="3721100"/>
            <a:ext cx="21272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45" name="Text Box 61">
            <a:extLst>
              <a:ext uri="{FF2B5EF4-FFF2-40B4-BE49-F238E27FC236}">
                <a16:creationId xmlns:a16="http://schemas.microsoft.com/office/drawing/2014/main" id="{CABC6F26-6BE0-884C-AE52-F9F2D513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719513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MUX</a:t>
            </a:r>
          </a:p>
        </p:txBody>
      </p:sp>
      <p:cxnSp>
        <p:nvCxnSpPr>
          <p:cNvPr id="85046" name="Straight Arrow Connector 63">
            <a:extLst>
              <a:ext uri="{FF2B5EF4-FFF2-40B4-BE49-F238E27FC236}">
                <a16:creationId xmlns:a16="http://schemas.microsoft.com/office/drawing/2014/main" id="{25608095-94F8-2D49-B29D-DBEF0D15CF0F}"/>
              </a:ext>
            </a:extLst>
          </p:cNvPr>
          <p:cNvCxnSpPr>
            <a:cxnSpLocks noChangeShapeType="1"/>
            <a:stCxn id="85040" idx="3"/>
          </p:cNvCxnSpPr>
          <p:nvPr/>
        </p:nvCxnSpPr>
        <p:spPr bwMode="auto">
          <a:xfrm flipV="1">
            <a:off x="3482975" y="3897313"/>
            <a:ext cx="2441575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7" name="Straight Arrow Connector 66">
            <a:extLst>
              <a:ext uri="{FF2B5EF4-FFF2-40B4-BE49-F238E27FC236}">
                <a16:creationId xmlns:a16="http://schemas.microsoft.com/office/drawing/2014/main" id="{EA7568F4-4367-3D4E-B56B-BBE3C6291E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60344" y="4256881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8" name="Freeform 48">
            <a:extLst>
              <a:ext uri="{FF2B5EF4-FFF2-40B4-BE49-F238E27FC236}">
                <a16:creationId xmlns:a16="http://schemas.microsoft.com/office/drawing/2014/main" id="{1BB83BA3-7AA2-A845-9FD8-FBEC2C6F1282}"/>
              </a:ext>
            </a:extLst>
          </p:cNvPr>
          <p:cNvSpPr>
            <a:spLocks/>
          </p:cNvSpPr>
          <p:nvPr/>
        </p:nvSpPr>
        <p:spPr bwMode="auto">
          <a:xfrm>
            <a:off x="5878513" y="4500563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5049" name="Text Box 61">
            <a:extLst>
              <a:ext uri="{FF2B5EF4-FFF2-40B4-BE49-F238E27FC236}">
                <a16:creationId xmlns:a16="http://schemas.microsoft.com/office/drawing/2014/main" id="{B6FC53CD-7A2E-584C-BE2B-FBE7FD8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00" y="44751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MUX</a:t>
            </a:r>
          </a:p>
        </p:txBody>
      </p:sp>
      <p:cxnSp>
        <p:nvCxnSpPr>
          <p:cNvPr id="85050" name="Straight Arrow Connector 69">
            <a:extLst>
              <a:ext uri="{FF2B5EF4-FFF2-40B4-BE49-F238E27FC236}">
                <a16:creationId xmlns:a16="http://schemas.microsoft.com/office/drawing/2014/main" id="{66DE0E4D-5603-9E4A-8633-0EB75716D19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446963" y="4660900"/>
            <a:ext cx="523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1" name="TextBox 70">
            <a:extLst>
              <a:ext uri="{FF2B5EF4-FFF2-40B4-BE49-F238E27FC236}">
                <a16:creationId xmlns:a16="http://schemas.microsoft.com/office/drawing/2014/main" id="{D44A445D-EF21-184D-8C4D-6F931E56E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435292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byte in block</a:t>
            </a:r>
          </a:p>
        </p:txBody>
      </p:sp>
      <p:cxnSp>
        <p:nvCxnSpPr>
          <p:cNvPr id="85052" name="Straight Arrow Connector 71">
            <a:extLst>
              <a:ext uri="{FF2B5EF4-FFF2-40B4-BE49-F238E27FC236}">
                <a16:creationId xmlns:a16="http://schemas.microsoft.com/office/drawing/2014/main" id="{771D147E-ED51-C44E-A728-6DA9756A31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59551" y="5029200"/>
            <a:ext cx="417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F0EB31D-DBBD-8A46-BA47-773D8CF9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540375"/>
            <a:ext cx="586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Key idea: Associative memory within the set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+ Accommodates conflicts better (fewer conflict misses)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-- More complex, slower access, larger tag store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D150D42C-C2F0-104D-800F-584B70F5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A6951E-8B08-8A4A-B476-A671264A8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3" y="2525713"/>
            <a:ext cx="63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SET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87C9F78-D138-4A4F-A035-C8B5DDCFA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338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85057" name="Straight Arrow Connector 68">
            <a:extLst>
              <a:ext uri="{FF2B5EF4-FFF2-40B4-BE49-F238E27FC236}">
                <a16:creationId xmlns:a16="http://schemas.microsoft.com/office/drawing/2014/main" id="{82913830-95FF-A34B-AAD7-99433396EA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979738" y="4870450"/>
            <a:ext cx="2651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8" name="TextBox 69">
            <a:extLst>
              <a:ext uri="{FF2B5EF4-FFF2-40B4-BE49-F238E27FC236}">
                <a16:creationId xmlns:a16="http://schemas.microsoft.com/office/drawing/2014/main" id="{4B035E75-C530-734D-98FA-234833394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4873625"/>
            <a:ext cx="59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Hit?</a:t>
            </a:r>
          </a:p>
        </p:txBody>
      </p:sp>
    </p:spTree>
    <p:extLst>
      <p:ext uri="{BB962C8B-B14F-4D97-AF65-F5344CB8AC3E}">
        <p14:creationId xmlns:p14="http://schemas.microsoft.com/office/powerpoint/2010/main" val="16271921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1" grpId="0" animBg="1"/>
      <p:bldP spid="85012" grpId="0" animBg="1"/>
      <p:bldP spid="85013" grpId="0"/>
      <p:bldP spid="85014" grpId="0"/>
      <p:bldP spid="85015" grpId="0"/>
      <p:bldP spid="85016" grpId="0" animBg="1"/>
      <p:bldP spid="85017" grpId="0"/>
      <p:bldP spid="85022" grpId="0"/>
      <p:bldP spid="85023" grpId="0"/>
      <p:bldP spid="85024" grpId="0" animBg="1"/>
      <p:bldP spid="85025" grpId="0"/>
      <p:bldP spid="85029" grpId="0" animBg="1"/>
      <p:bldP spid="85030" grpId="0"/>
      <p:bldP spid="85033" grpId="0"/>
      <p:bldP spid="85034" grpId="0"/>
      <p:bldP spid="85035" grpId="0"/>
      <p:bldP spid="85036" grpId="0"/>
      <p:bldP spid="85037" grpId="0"/>
      <p:bldP spid="85038" grpId="0"/>
      <p:bldP spid="85039" grpId="0" animBg="1"/>
      <p:bldP spid="85040" grpId="0"/>
      <p:bldP spid="85045" grpId="0"/>
      <p:bldP spid="85049" grpId="0"/>
      <p:bldP spid="85051" grpId="0"/>
      <p:bldP spid="74" grpId="0" animBg="1"/>
      <p:bldP spid="75" grpId="0"/>
      <p:bldP spid="76" grpId="0" animBg="1"/>
      <p:bldP spid="850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1">
            <a:extLst>
              <a:ext uri="{FF2B5EF4-FFF2-40B4-BE49-F238E27FC236}">
                <a16:creationId xmlns:a16="http://schemas.microsoft.com/office/drawing/2014/main" id="{5E50C75C-6B85-5F49-9E58-66505AAA7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</p:txBody>
      </p:sp>
      <p:sp>
        <p:nvSpPr>
          <p:cNvPr id="86018" name="Content Placeholder 2">
            <a:extLst>
              <a:ext uri="{FF2B5EF4-FFF2-40B4-BE49-F238E27FC236}">
                <a16:creationId xmlns:a16="http://schemas.microsoft.com/office/drawing/2014/main" id="{45F1AF05-BC26-F049-8F83-76E089A137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4-way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2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Likelihood of conflict misses even lower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tag comparators and wider data mux; larger tags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8F4889F9-D188-C74F-A57C-95E64BC445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25D0BA-FDD3-1C49-88C6-5C5F7CABAFD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0" name="Rectangle 4">
            <a:extLst>
              <a:ext uri="{FF2B5EF4-FFF2-40B4-BE49-F238E27FC236}">
                <a16:creationId xmlns:a16="http://schemas.microsoft.com/office/drawing/2014/main" id="{BF929627-5D73-6241-BEF5-F206AE3E8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4906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1" name="Rectangle 5">
            <a:extLst>
              <a:ext uri="{FF2B5EF4-FFF2-40B4-BE49-F238E27FC236}">
                <a16:creationId xmlns:a16="http://schemas.microsoft.com/office/drawing/2014/main" id="{823AD59D-B414-2743-9ED2-C99D502BA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6605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2" name="Rectangle 6">
            <a:extLst>
              <a:ext uri="{FF2B5EF4-FFF2-40B4-BE49-F238E27FC236}">
                <a16:creationId xmlns:a16="http://schemas.microsoft.com/office/drawing/2014/main" id="{9E326FE9-A4A0-4A46-A7D5-BCDD3CD38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485900"/>
            <a:ext cx="1477963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3" name="Rectangle 7">
            <a:extLst>
              <a:ext uri="{FF2B5EF4-FFF2-40B4-BE49-F238E27FC236}">
                <a16:creationId xmlns:a16="http://schemas.microsoft.com/office/drawing/2014/main" id="{E0562F75-538E-9A41-B5AD-63625EBCB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65576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4" name="Rectangle 8">
            <a:extLst>
              <a:ext uri="{FF2B5EF4-FFF2-40B4-BE49-F238E27FC236}">
                <a16:creationId xmlns:a16="http://schemas.microsoft.com/office/drawing/2014/main" id="{E6EC613D-3AD2-9D47-99E8-AEE0A8D29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47161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5" name="Rectangle 9">
            <a:extLst>
              <a:ext uri="{FF2B5EF4-FFF2-40B4-BE49-F238E27FC236}">
                <a16:creationId xmlns:a16="http://schemas.microsoft.com/office/drawing/2014/main" id="{119BED37-708E-7142-B9A5-139F7E569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6430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6" name="Rectangle 10">
            <a:extLst>
              <a:ext uri="{FF2B5EF4-FFF2-40B4-BE49-F238E27FC236}">
                <a16:creationId xmlns:a16="http://schemas.microsoft.com/office/drawing/2014/main" id="{02B6AE4B-76A5-1B46-BBF2-E21669124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45256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7" name="Rectangle 11">
            <a:extLst>
              <a:ext uri="{FF2B5EF4-FFF2-40B4-BE49-F238E27FC236}">
                <a16:creationId xmlns:a16="http://schemas.microsoft.com/office/drawing/2014/main" id="{01AC007B-FFA9-A942-8361-FAD8ECD89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62401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28" name="TextBox 12">
            <a:extLst>
              <a:ext uri="{FF2B5EF4-FFF2-40B4-BE49-F238E27FC236}">
                <a16:creationId xmlns:a16="http://schemas.microsoft.com/office/drawing/2014/main" id="{EC25D0F5-9B69-844A-903D-20EFB5CAF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996950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 store</a:t>
            </a:r>
          </a:p>
        </p:txBody>
      </p:sp>
      <p:sp>
        <p:nvSpPr>
          <p:cNvPr id="86029" name="Rectangle 13">
            <a:extLst>
              <a:ext uri="{FF2B5EF4-FFF2-40B4-BE49-F238E27FC236}">
                <a16:creationId xmlns:a16="http://schemas.microsoft.com/office/drawing/2014/main" id="{6249C2F0-BEE4-D849-95FA-A34EE23CA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7592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0" name="Rectangle 14">
            <a:extLst>
              <a:ext uri="{FF2B5EF4-FFF2-40B4-BE49-F238E27FC236}">
                <a16:creationId xmlns:a16="http://schemas.microsoft.com/office/drawing/2014/main" id="{446E7221-B030-C04B-9B7E-2777382F0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9290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1" name="Rectangle 15">
            <a:extLst>
              <a:ext uri="{FF2B5EF4-FFF2-40B4-BE49-F238E27FC236}">
                <a16:creationId xmlns:a16="http://schemas.microsoft.com/office/drawing/2014/main" id="{F647AEAA-8C9C-1F47-BF90-DEBC3F58D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7544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2" name="Rectangle 16">
            <a:extLst>
              <a:ext uri="{FF2B5EF4-FFF2-40B4-BE49-F238E27FC236}">
                <a16:creationId xmlns:a16="http://schemas.microsoft.com/office/drawing/2014/main" id="{F0EB88A5-BC65-6744-A39A-60C73F711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924300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3" name="Rectangle 17">
            <a:extLst>
              <a:ext uri="{FF2B5EF4-FFF2-40B4-BE49-F238E27FC236}">
                <a16:creationId xmlns:a16="http://schemas.microsoft.com/office/drawing/2014/main" id="{F04D6D03-7984-A041-BCC8-11A2C1E69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40150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4" name="Rectangle 18">
            <a:extLst>
              <a:ext uri="{FF2B5EF4-FFF2-40B4-BE49-F238E27FC236}">
                <a16:creationId xmlns:a16="http://schemas.microsoft.com/office/drawing/2014/main" id="{03BD24CB-6DDD-9340-A618-EC726BB69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9116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5" name="Rectangle 19">
            <a:extLst>
              <a:ext uri="{FF2B5EF4-FFF2-40B4-BE49-F238E27FC236}">
                <a16:creationId xmlns:a16="http://schemas.microsoft.com/office/drawing/2014/main" id="{BB785A49-2D9A-F946-8C56-9622D1346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72110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6" name="Rectangle 20">
            <a:extLst>
              <a:ext uri="{FF2B5EF4-FFF2-40B4-BE49-F238E27FC236}">
                <a16:creationId xmlns:a16="http://schemas.microsoft.com/office/drawing/2014/main" id="{C6CA2A08-A7CC-5041-A965-4CED899C3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89255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7" name="TextBox 21">
            <a:extLst>
              <a:ext uri="{FF2B5EF4-FFF2-40B4-BE49-F238E27FC236}">
                <a16:creationId xmlns:a16="http://schemas.microsoft.com/office/drawing/2014/main" id="{877189A9-1BF1-DA40-A7FC-DD40A9910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3267075"/>
            <a:ext cx="1247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Data store</a:t>
            </a:r>
          </a:p>
        </p:txBody>
      </p:sp>
      <p:sp>
        <p:nvSpPr>
          <p:cNvPr id="86038" name="Rectangle 26">
            <a:extLst>
              <a:ext uri="{FF2B5EF4-FFF2-40B4-BE49-F238E27FC236}">
                <a16:creationId xmlns:a16="http://schemas.microsoft.com/office/drawing/2014/main" id="{FBE07903-0DE8-6C4A-AC64-2788AC5B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210502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39" name="TextBox 27">
            <a:extLst>
              <a:ext uri="{FF2B5EF4-FFF2-40B4-BE49-F238E27FC236}">
                <a16:creationId xmlns:a16="http://schemas.microsoft.com/office/drawing/2014/main" id="{F05064CD-CA59-084A-B904-274E5EA2C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208121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sp>
        <p:nvSpPr>
          <p:cNvPr id="86040" name="Rectangle 35">
            <a:extLst>
              <a:ext uri="{FF2B5EF4-FFF2-40B4-BE49-F238E27FC236}">
                <a16:creationId xmlns:a16="http://schemas.microsoft.com/office/drawing/2014/main" id="{02219BF7-2EF0-4647-8214-FE1F64778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21018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41" name="TextBox 36">
            <a:extLst>
              <a:ext uri="{FF2B5EF4-FFF2-40B4-BE49-F238E27FC236}">
                <a16:creationId xmlns:a16="http://schemas.microsoft.com/office/drawing/2014/main" id="{0FF7BEAB-624A-694F-9863-AF1817F77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07962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sp>
        <p:nvSpPr>
          <p:cNvPr id="86042" name="Rectangle 26">
            <a:extLst>
              <a:ext uri="{FF2B5EF4-FFF2-40B4-BE49-F238E27FC236}">
                <a16:creationId xmlns:a16="http://schemas.microsoft.com/office/drawing/2014/main" id="{09A11B95-B46F-6A49-B6FA-64E9305D3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4438" y="20986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43" name="TextBox 27">
            <a:extLst>
              <a:ext uri="{FF2B5EF4-FFF2-40B4-BE49-F238E27FC236}">
                <a16:creationId xmlns:a16="http://schemas.microsoft.com/office/drawing/2014/main" id="{A55188B9-19A7-F646-A972-188318B9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0748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sp>
        <p:nvSpPr>
          <p:cNvPr id="86044" name="Rectangle 35">
            <a:extLst>
              <a:ext uri="{FF2B5EF4-FFF2-40B4-BE49-F238E27FC236}">
                <a16:creationId xmlns:a16="http://schemas.microsoft.com/office/drawing/2014/main" id="{A1B67EAA-D1D1-1E42-851A-A321A80A6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0" y="20955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45" name="TextBox 36">
            <a:extLst>
              <a:ext uri="{FF2B5EF4-FFF2-40B4-BE49-F238E27FC236}">
                <a16:creationId xmlns:a16="http://schemas.microsoft.com/office/drawing/2014/main" id="{BF42DC02-09D7-EB49-B5B7-062229A53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175" y="20732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6046" name="Straight Arrow Connector 37">
            <a:extLst>
              <a:ext uri="{FF2B5EF4-FFF2-40B4-BE49-F238E27FC236}">
                <a16:creationId xmlns:a16="http://schemas.microsoft.com/office/drawing/2014/main" id="{3C3223A6-40EE-3449-BBF1-FEDAA1E733B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51794" y="19708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47" name="Freeform 48">
            <a:extLst>
              <a:ext uri="{FF2B5EF4-FFF2-40B4-BE49-F238E27FC236}">
                <a16:creationId xmlns:a16="http://schemas.microsoft.com/office/drawing/2014/main" id="{FAF31CBB-B784-FA43-BBE0-EC492BA48C9B}"/>
              </a:ext>
            </a:extLst>
          </p:cNvPr>
          <p:cNvSpPr>
            <a:spLocks/>
          </p:cNvSpPr>
          <p:nvPr/>
        </p:nvSpPr>
        <p:spPr bwMode="auto">
          <a:xfrm>
            <a:off x="941388" y="4371975"/>
            <a:ext cx="6367462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48" name="Text Box 61">
            <a:extLst>
              <a:ext uri="{FF2B5EF4-FFF2-40B4-BE49-F238E27FC236}">
                <a16:creationId xmlns:a16="http://schemas.microsoft.com/office/drawing/2014/main" id="{944091AF-85E5-6A4E-8ECF-B2501AD16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4351338"/>
            <a:ext cx="711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MUX</a:t>
            </a:r>
          </a:p>
        </p:txBody>
      </p:sp>
      <p:cxnSp>
        <p:nvCxnSpPr>
          <p:cNvPr id="86049" name="Straight Arrow Connector 59">
            <a:extLst>
              <a:ext uri="{FF2B5EF4-FFF2-40B4-BE49-F238E27FC236}">
                <a16:creationId xmlns:a16="http://schemas.microsoft.com/office/drawing/2014/main" id="{B39DB58B-684B-804B-BC6E-25DE37F7346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639094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0" name="Straight Arrow Connector 59">
            <a:extLst>
              <a:ext uri="{FF2B5EF4-FFF2-40B4-BE49-F238E27FC236}">
                <a16:creationId xmlns:a16="http://schemas.microsoft.com/office/drawing/2014/main" id="{7C09D677-05B0-B24E-8F90-19CAA46D477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083719" y="424259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1" name="Straight Arrow Connector 59">
            <a:extLst>
              <a:ext uri="{FF2B5EF4-FFF2-40B4-BE49-F238E27FC236}">
                <a16:creationId xmlns:a16="http://schemas.microsoft.com/office/drawing/2014/main" id="{CE5E404C-01F5-4F4A-8F45-2A5A479B2E4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72831" y="4223544"/>
            <a:ext cx="2952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Straight Arrow Connector 59">
            <a:extLst>
              <a:ext uri="{FF2B5EF4-FFF2-40B4-BE49-F238E27FC236}">
                <a16:creationId xmlns:a16="http://schemas.microsoft.com/office/drawing/2014/main" id="{A662706D-9AD3-A740-BBB9-9602921FDDA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436519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3" name="Straight Arrow Connector 37">
            <a:extLst>
              <a:ext uri="{FF2B5EF4-FFF2-40B4-BE49-F238E27FC236}">
                <a16:creationId xmlns:a16="http://schemas.microsoft.com/office/drawing/2014/main" id="{909E787F-9345-CD48-AC59-034BDC2F9E4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218656" y="196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4" name="Straight Arrow Connector 37">
            <a:extLst>
              <a:ext uri="{FF2B5EF4-FFF2-40B4-BE49-F238E27FC236}">
                <a16:creationId xmlns:a16="http://schemas.microsoft.com/office/drawing/2014/main" id="{71911B22-5064-E548-B01C-76A87EB5FFD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887119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5" name="Straight Arrow Connector 37">
            <a:extLst>
              <a:ext uri="{FF2B5EF4-FFF2-40B4-BE49-F238E27FC236}">
                <a16:creationId xmlns:a16="http://schemas.microsoft.com/office/drawing/2014/main" id="{06E4FC85-5F59-4441-AAED-9200C4D6999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452394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Straight Arrow Connector 66">
            <a:extLst>
              <a:ext uri="{FF2B5EF4-FFF2-40B4-BE49-F238E27FC236}">
                <a16:creationId xmlns:a16="http://schemas.microsoft.com/office/drawing/2014/main" id="{A02B4FF5-3E79-7A4B-99FE-31B87559972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14007" y="4785519"/>
            <a:ext cx="1841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Freeform 48">
            <a:extLst>
              <a:ext uri="{FF2B5EF4-FFF2-40B4-BE49-F238E27FC236}">
                <a16:creationId xmlns:a16="http://schemas.microsoft.com/office/drawing/2014/main" id="{13C87D41-325C-F942-A4B6-8E75BC458A03}"/>
              </a:ext>
            </a:extLst>
          </p:cNvPr>
          <p:cNvSpPr>
            <a:spLocks/>
          </p:cNvSpPr>
          <p:nvPr/>
        </p:nvSpPr>
        <p:spPr bwMode="auto">
          <a:xfrm>
            <a:off x="3313113" y="4876800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6058" name="Text Box 61">
            <a:extLst>
              <a:ext uri="{FF2B5EF4-FFF2-40B4-BE49-F238E27FC236}">
                <a16:creationId xmlns:a16="http://schemas.microsoft.com/office/drawing/2014/main" id="{D125F4E2-0B31-B144-A532-86A864790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48514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MUX</a:t>
            </a:r>
          </a:p>
        </p:txBody>
      </p:sp>
      <p:cxnSp>
        <p:nvCxnSpPr>
          <p:cNvPr id="86059" name="Straight Arrow Connector 69">
            <a:extLst>
              <a:ext uri="{FF2B5EF4-FFF2-40B4-BE49-F238E27FC236}">
                <a16:creationId xmlns:a16="http://schemas.microsoft.com/office/drawing/2014/main" id="{F441283D-B4D4-E241-A4EA-0F1CC422BA4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881563" y="50371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0" name="TextBox 70">
            <a:extLst>
              <a:ext uri="{FF2B5EF4-FFF2-40B4-BE49-F238E27FC236}">
                <a16:creationId xmlns:a16="http://schemas.microsoft.com/office/drawing/2014/main" id="{7F04E4B7-7B04-E444-8694-6350726E1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47291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byte in block</a:t>
            </a:r>
          </a:p>
        </p:txBody>
      </p:sp>
      <p:cxnSp>
        <p:nvCxnSpPr>
          <p:cNvPr id="86061" name="Straight Arrow Connector 71">
            <a:extLst>
              <a:ext uri="{FF2B5EF4-FFF2-40B4-BE49-F238E27FC236}">
                <a16:creationId xmlns:a16="http://schemas.microsoft.com/office/drawing/2014/main" id="{00F2E131-0F8C-5443-B9A0-3EC66546882E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21150" y="5280025"/>
            <a:ext cx="168275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2" name="TextBox 51">
            <a:extLst>
              <a:ext uri="{FF2B5EF4-FFF2-40B4-BE49-F238E27FC236}">
                <a16:creationId xmlns:a16="http://schemas.microsoft.com/office/drawing/2014/main" id="{F264FF01-3CBD-A94D-AD61-85BE90430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2690813"/>
            <a:ext cx="6731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Logic</a:t>
            </a:r>
          </a:p>
        </p:txBody>
      </p:sp>
      <p:cxnSp>
        <p:nvCxnSpPr>
          <p:cNvPr id="86063" name="Straight Arrow Connector 76">
            <a:extLst>
              <a:ext uri="{FF2B5EF4-FFF2-40B4-BE49-F238E27FC236}">
                <a16:creationId xmlns:a16="http://schemas.microsoft.com/office/drawing/2014/main" id="{47669E84-1E96-7C4D-947B-23411796D65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74863" y="2433638"/>
            <a:ext cx="1638300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4" name="Straight Arrow Connector 78">
            <a:extLst>
              <a:ext uri="{FF2B5EF4-FFF2-40B4-BE49-F238E27FC236}">
                <a16:creationId xmlns:a16="http://schemas.microsoft.com/office/drawing/2014/main" id="{CBEDF805-DB70-C44C-BBE2-6E31B0AA05A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621087" y="2451101"/>
            <a:ext cx="257175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5" name="Straight Arrow Connector 80">
            <a:extLst>
              <a:ext uri="{FF2B5EF4-FFF2-40B4-BE49-F238E27FC236}">
                <a16:creationId xmlns:a16="http://schemas.microsoft.com/office/drawing/2014/main" id="{226E1061-19F8-7348-ACCF-B657090AB26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202113" y="2433638"/>
            <a:ext cx="528637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6" name="Straight Arrow Connector 82">
            <a:extLst>
              <a:ext uri="{FF2B5EF4-FFF2-40B4-BE49-F238E27FC236}">
                <a16:creationId xmlns:a16="http://schemas.microsoft.com/office/drawing/2014/main" id="{3146ADA8-7E91-944D-A8CE-2A53399F8FE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386263" y="2439988"/>
            <a:ext cx="1908175" cy="250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7" name="Straight Arrow Connector 84">
            <a:extLst>
              <a:ext uri="{FF2B5EF4-FFF2-40B4-BE49-F238E27FC236}">
                <a16:creationId xmlns:a16="http://schemas.microsoft.com/office/drawing/2014/main" id="{2E9EE9F4-2C82-1849-A9D6-3E73ED1D5055}"/>
              </a:ext>
            </a:extLst>
          </p:cNvPr>
          <p:cNvCxnSpPr>
            <a:cxnSpLocks noChangeShapeType="1"/>
            <a:stCxn id="86062" idx="3"/>
          </p:cNvCxnSpPr>
          <p:nvPr/>
        </p:nvCxnSpPr>
        <p:spPr bwMode="auto">
          <a:xfrm>
            <a:off x="4386263" y="2860675"/>
            <a:ext cx="495300" cy="11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8" name="TextBox 86">
            <a:extLst>
              <a:ext uri="{FF2B5EF4-FFF2-40B4-BE49-F238E27FC236}">
                <a16:creationId xmlns:a16="http://schemas.microsoft.com/office/drawing/2014/main" id="{7CC4351B-6C0A-AF41-999D-C41FD8193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687638"/>
            <a:ext cx="595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Hit?</a:t>
            </a:r>
          </a:p>
        </p:txBody>
      </p:sp>
      <p:cxnSp>
        <p:nvCxnSpPr>
          <p:cNvPr id="86069" name="Straight Connector 91">
            <a:extLst>
              <a:ext uri="{FF2B5EF4-FFF2-40B4-BE49-F238E27FC236}">
                <a16:creationId xmlns:a16="http://schemas.microsoft.com/office/drawing/2014/main" id="{A25A0056-6C1E-4542-B3C9-044898CA53F8}"/>
              </a:ext>
            </a:extLst>
          </p:cNvPr>
          <p:cNvCxnSpPr>
            <a:cxnSpLocks noChangeShapeType="1"/>
            <a:stCxn id="86062" idx="1"/>
          </p:cNvCxnSpPr>
          <p:nvPr/>
        </p:nvCxnSpPr>
        <p:spPr bwMode="auto">
          <a:xfrm rot="10800000" flipV="1">
            <a:off x="508000" y="2860675"/>
            <a:ext cx="3205163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0" name="Straight Connector 93">
            <a:extLst>
              <a:ext uri="{FF2B5EF4-FFF2-40B4-BE49-F238E27FC236}">
                <a16:creationId xmlns:a16="http://schemas.microsoft.com/office/drawing/2014/main" id="{64B07391-91BF-A34E-88A1-A6D8AB9B05C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-296862" y="4071938"/>
            <a:ext cx="160972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1" name="Straight Arrow Connector 95">
            <a:extLst>
              <a:ext uri="{FF2B5EF4-FFF2-40B4-BE49-F238E27FC236}">
                <a16:creationId xmlns:a16="http://schemas.microsoft.com/office/drawing/2014/main" id="{0294A7FD-377F-CB48-A010-51E18966656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8000" y="4525963"/>
            <a:ext cx="1163638" cy="352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900383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nimBg="1"/>
      <p:bldP spid="86021" grpId="0" animBg="1"/>
      <p:bldP spid="86022" grpId="0" animBg="1"/>
      <p:bldP spid="86023" grpId="0" animBg="1"/>
      <p:bldP spid="86024" grpId="0" animBg="1"/>
      <p:bldP spid="86025" grpId="0" animBg="1"/>
      <p:bldP spid="86026" grpId="0" animBg="1"/>
      <p:bldP spid="86027" grpId="0" animBg="1"/>
      <p:bldP spid="86028" grpId="0"/>
      <p:bldP spid="86029" grpId="0" animBg="1"/>
      <p:bldP spid="86030" grpId="0" animBg="1"/>
      <p:bldP spid="86031" grpId="0" animBg="1"/>
      <p:bldP spid="86032" grpId="0" animBg="1"/>
      <p:bldP spid="86033" grpId="0" animBg="1"/>
      <p:bldP spid="86034" grpId="0" animBg="1"/>
      <p:bldP spid="86035" grpId="0" animBg="1"/>
      <p:bldP spid="86036" grpId="0" animBg="1"/>
      <p:bldP spid="86037" grpId="0"/>
      <p:bldP spid="86038" grpId="0" animBg="1"/>
      <p:bldP spid="86039" grpId="0"/>
      <p:bldP spid="86040" grpId="0" animBg="1"/>
      <p:bldP spid="86041" grpId="0"/>
      <p:bldP spid="86042" grpId="0" animBg="1"/>
      <p:bldP spid="86043" grpId="0"/>
      <p:bldP spid="86044" grpId="0" animBg="1"/>
      <p:bldP spid="86045" grpId="0"/>
      <p:bldP spid="86048" grpId="0"/>
      <p:bldP spid="86058" grpId="0"/>
      <p:bldP spid="86060" grpId="0"/>
      <p:bldP spid="86062" grpId="0" animBg="1"/>
      <p:bldP spid="860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>
            <a:extLst>
              <a:ext uri="{FF2B5EF4-FFF2-40B4-BE49-F238E27FC236}">
                <a16:creationId xmlns:a16="http://schemas.microsoft.com/office/drawing/2014/main" id="{80A2E9F1-A012-B54B-A6DC-200491EA3D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 Associativity</a:t>
            </a:r>
          </a:p>
        </p:txBody>
      </p:sp>
      <p:sp>
        <p:nvSpPr>
          <p:cNvPr id="129026" name="Content Placeholder 2">
            <a:extLst>
              <a:ext uri="{FF2B5EF4-FFF2-40B4-BE49-F238E27FC236}">
                <a16:creationId xmlns:a16="http://schemas.microsoft.com/office/drawing/2014/main" id="{11302695-04C6-4540-9B06-43AF72363A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Fully associative cache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block can be placed in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any</a:t>
            </a:r>
            <a:r>
              <a:rPr lang="en-US" altLang="en-US">
                <a:ea typeface="ＭＳ Ｐゴシック" panose="020B0600070205080204" pitchFamily="34" charset="-128"/>
              </a:rPr>
              <a:t> cache location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2E99FBEF-8A35-B843-B8DF-6C6FA0A5AC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AFDC5B2-6572-D746-8E15-37815ECDBE9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id="{A590390C-A867-3E44-9415-EA1C2561A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4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B02D54EB-D550-124F-B6C1-2830B5FA6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038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D95740EC-E777-3346-8061-5DBAD5093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32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47" name="Rectangle 7">
            <a:extLst>
              <a:ext uri="{FF2B5EF4-FFF2-40B4-BE49-F238E27FC236}">
                <a16:creationId xmlns:a16="http://schemas.microsoft.com/office/drawing/2014/main" id="{B54F0687-C967-084E-BC0A-6BE9BC676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2900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48" name="Rectangle 8">
            <a:extLst>
              <a:ext uri="{FF2B5EF4-FFF2-40B4-BE49-F238E27FC236}">
                <a16:creationId xmlns:a16="http://schemas.microsoft.com/office/drawing/2014/main" id="{CB8415E8-24F4-094F-BB12-A1BEF2FF6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73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49" name="Rectangle 9">
            <a:extLst>
              <a:ext uri="{FF2B5EF4-FFF2-40B4-BE49-F238E27FC236}">
                <a16:creationId xmlns:a16="http://schemas.microsoft.com/office/drawing/2014/main" id="{EEE59F2C-3097-B94D-8FFD-316B623E7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75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0" name="Rectangle 10">
            <a:extLst>
              <a:ext uri="{FF2B5EF4-FFF2-40B4-BE49-F238E27FC236}">
                <a16:creationId xmlns:a16="http://schemas.microsoft.com/office/drawing/2014/main" id="{AB452C0B-173A-1C44-96D7-52B7DBF7B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61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1" name="Rectangle 11">
            <a:extLst>
              <a:ext uri="{FF2B5EF4-FFF2-40B4-BE49-F238E27FC236}">
                <a16:creationId xmlns:a16="http://schemas.microsoft.com/office/drawing/2014/main" id="{935697DD-E297-9143-B023-9531AEFD3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738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2" name="Rectangle 12">
            <a:extLst>
              <a:ext uri="{FF2B5EF4-FFF2-40B4-BE49-F238E27FC236}">
                <a16:creationId xmlns:a16="http://schemas.microsoft.com/office/drawing/2014/main" id="{A215EB12-7A9D-6548-B92C-0F1C84148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4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3" name="Rectangle 13">
            <a:extLst>
              <a:ext uri="{FF2B5EF4-FFF2-40B4-BE49-F238E27FC236}">
                <a16:creationId xmlns:a16="http://schemas.microsoft.com/office/drawing/2014/main" id="{5753A1CB-C799-C945-B64D-0B37A08E2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4" name="Rectangle 14">
            <a:extLst>
              <a:ext uri="{FF2B5EF4-FFF2-40B4-BE49-F238E27FC236}">
                <a16:creationId xmlns:a16="http://schemas.microsoft.com/office/drawing/2014/main" id="{986F0904-E8EB-7B46-A550-0C072F107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2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5" name="Rectangle 15">
            <a:extLst>
              <a:ext uri="{FF2B5EF4-FFF2-40B4-BE49-F238E27FC236}">
                <a16:creationId xmlns:a16="http://schemas.microsoft.com/office/drawing/2014/main" id="{230CD989-4F8E-7543-B458-A788ECB17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63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6" name="Rectangle 16">
            <a:extLst>
              <a:ext uri="{FF2B5EF4-FFF2-40B4-BE49-F238E27FC236}">
                <a16:creationId xmlns:a16="http://schemas.microsoft.com/office/drawing/2014/main" id="{3E6DBB90-17A8-6A4E-B177-74844EF06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12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7" name="Rectangle 17">
            <a:extLst>
              <a:ext uri="{FF2B5EF4-FFF2-40B4-BE49-F238E27FC236}">
                <a16:creationId xmlns:a16="http://schemas.microsoft.com/office/drawing/2014/main" id="{CFF95888-089B-C54A-B64A-6B07B9F59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838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8" name="Rectangle 18">
            <a:extLst>
              <a:ext uri="{FF2B5EF4-FFF2-40B4-BE49-F238E27FC236}">
                <a16:creationId xmlns:a16="http://schemas.microsoft.com/office/drawing/2014/main" id="{69B9F655-C344-D94C-9E36-0D531E4F0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59" name="Rectangle 19">
            <a:extLst>
              <a:ext uri="{FF2B5EF4-FFF2-40B4-BE49-F238E27FC236}">
                <a16:creationId xmlns:a16="http://schemas.microsoft.com/office/drawing/2014/main" id="{C32CDA9B-6586-554C-A395-F20EA8A1C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700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60" name="TextBox 20">
            <a:extLst>
              <a:ext uri="{FF2B5EF4-FFF2-40B4-BE49-F238E27FC236}">
                <a16:creationId xmlns:a16="http://schemas.microsoft.com/office/drawing/2014/main" id="{9D0C415F-B533-B64A-8C2E-ABC02A30A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2147888"/>
            <a:ext cx="1133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 store</a:t>
            </a:r>
          </a:p>
        </p:txBody>
      </p:sp>
      <p:sp>
        <p:nvSpPr>
          <p:cNvPr id="87061" name="TextBox 21">
            <a:extLst>
              <a:ext uri="{FF2B5EF4-FFF2-40B4-BE49-F238E27FC236}">
                <a16:creationId xmlns:a16="http://schemas.microsoft.com/office/drawing/2014/main" id="{CA0D234E-9C01-AF45-BBF8-1DFFC85C5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518025"/>
            <a:ext cx="124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Data store</a:t>
            </a:r>
          </a:p>
        </p:txBody>
      </p:sp>
      <p:sp>
        <p:nvSpPr>
          <p:cNvPr id="87062" name="Rectangle 35">
            <a:extLst>
              <a:ext uri="{FF2B5EF4-FFF2-40B4-BE49-F238E27FC236}">
                <a16:creationId xmlns:a16="http://schemas.microsoft.com/office/drawing/2014/main" id="{8BC36685-D2F9-3F4B-A32C-8F898730F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27447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63" name="TextBox 36">
            <a:extLst>
              <a:ext uri="{FF2B5EF4-FFF2-40B4-BE49-F238E27FC236}">
                <a16:creationId xmlns:a16="http://schemas.microsoft.com/office/drawing/2014/main" id="{037F80B8-402C-E54A-8BE1-0A79045AC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27225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64" name="Straight Arrow Connector 37">
            <a:extLst>
              <a:ext uri="{FF2B5EF4-FFF2-40B4-BE49-F238E27FC236}">
                <a16:creationId xmlns:a16="http://schemas.microsoft.com/office/drawing/2014/main" id="{35B874DC-A23F-D94D-9158-9CA16718FD9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1013" y="26130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5" name="Rectangle 35">
            <a:extLst>
              <a:ext uri="{FF2B5EF4-FFF2-40B4-BE49-F238E27FC236}">
                <a16:creationId xmlns:a16="http://schemas.microsoft.com/office/drawing/2014/main" id="{F7E26661-BC48-B24D-A97F-B4D8B76A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2525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66" name="TextBox 36">
            <a:extLst>
              <a:ext uri="{FF2B5EF4-FFF2-40B4-BE49-F238E27FC236}">
                <a16:creationId xmlns:a16="http://schemas.microsoft.com/office/drawing/2014/main" id="{E30DC596-2AD1-7C4B-904D-7F271222E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950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67" name="Straight Arrow Connector 37">
            <a:extLst>
              <a:ext uri="{FF2B5EF4-FFF2-40B4-BE49-F238E27FC236}">
                <a16:creationId xmlns:a16="http://schemas.microsoft.com/office/drawing/2014/main" id="{D6C6ADD7-E0B3-484D-8A4B-4A273003A95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8" name="Rectangle 35">
            <a:extLst>
              <a:ext uri="{FF2B5EF4-FFF2-40B4-BE49-F238E27FC236}">
                <a16:creationId xmlns:a16="http://schemas.microsoft.com/office/drawing/2014/main" id="{BC6675C2-7541-934D-B07C-4718026A6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850" y="2759075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69" name="TextBox 36">
            <a:extLst>
              <a:ext uri="{FF2B5EF4-FFF2-40B4-BE49-F238E27FC236}">
                <a16:creationId xmlns:a16="http://schemas.microsoft.com/office/drawing/2014/main" id="{4C36E42E-804C-774A-8047-A11CF1279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0275" y="2736850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70" name="Straight Arrow Connector 37">
            <a:extLst>
              <a:ext uri="{FF2B5EF4-FFF2-40B4-BE49-F238E27FC236}">
                <a16:creationId xmlns:a16="http://schemas.microsoft.com/office/drawing/2014/main" id="{A5EA2D1E-D435-E346-A731-B2EFB9DD9FC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26281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1" name="Rectangle 35">
            <a:extLst>
              <a:ext uri="{FF2B5EF4-FFF2-40B4-BE49-F238E27FC236}">
                <a16:creationId xmlns:a16="http://schemas.microsoft.com/office/drawing/2014/main" id="{C955456C-0A79-1545-8144-FB0372A4A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500" y="27479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72" name="TextBox 36">
            <a:extLst>
              <a:ext uri="{FF2B5EF4-FFF2-40B4-BE49-F238E27FC236}">
                <a16:creationId xmlns:a16="http://schemas.microsoft.com/office/drawing/2014/main" id="{02C762CC-2BAF-DE43-90AB-DB6CE7777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2925" y="27257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73" name="Straight Arrow Connector 37">
            <a:extLst>
              <a:ext uri="{FF2B5EF4-FFF2-40B4-BE49-F238E27FC236}">
                <a16:creationId xmlns:a16="http://schemas.microsoft.com/office/drawing/2014/main" id="{AB2DACA4-3768-414C-9351-4D2C6E80030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7700" y="2617788"/>
            <a:ext cx="2682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4" name="Rectangle 35">
            <a:extLst>
              <a:ext uri="{FF2B5EF4-FFF2-40B4-BE49-F238E27FC236}">
                <a16:creationId xmlns:a16="http://schemas.microsoft.com/office/drawing/2014/main" id="{0653E3C4-33B8-634D-BD47-D77A17D46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7313" y="27813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75" name="TextBox 36">
            <a:extLst>
              <a:ext uri="{FF2B5EF4-FFF2-40B4-BE49-F238E27FC236}">
                <a16:creationId xmlns:a16="http://schemas.microsoft.com/office/drawing/2014/main" id="{37A30522-CF47-244D-BAB8-A28BE1DC2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738" y="27590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76" name="Straight Arrow Connector 37">
            <a:extLst>
              <a:ext uri="{FF2B5EF4-FFF2-40B4-BE49-F238E27FC236}">
                <a16:creationId xmlns:a16="http://schemas.microsoft.com/office/drawing/2014/main" id="{6B09E947-E999-244C-82A8-0E6253307DD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265033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7" name="Rectangle 35">
            <a:extLst>
              <a:ext uri="{FF2B5EF4-FFF2-40B4-BE49-F238E27FC236}">
                <a16:creationId xmlns:a16="http://schemas.microsoft.com/office/drawing/2014/main" id="{8B45B8D1-86D0-1D42-A8DC-B632E62B7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475" y="27686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78" name="TextBox 36">
            <a:extLst>
              <a:ext uri="{FF2B5EF4-FFF2-40B4-BE49-F238E27FC236}">
                <a16:creationId xmlns:a16="http://schemas.microsoft.com/office/drawing/2014/main" id="{ABF9AC7D-5A00-1147-AD12-7B1F3BC22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900" y="27463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79" name="Straight Arrow Connector 37">
            <a:extLst>
              <a:ext uri="{FF2B5EF4-FFF2-40B4-BE49-F238E27FC236}">
                <a16:creationId xmlns:a16="http://schemas.microsoft.com/office/drawing/2014/main" id="{A1202FF0-AC8B-4F45-A3CB-37BD98E8A10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9675" y="2638425"/>
            <a:ext cx="2682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0" name="Rectangle 35">
            <a:extLst>
              <a:ext uri="{FF2B5EF4-FFF2-40B4-BE49-F238E27FC236}">
                <a16:creationId xmlns:a16="http://schemas.microsoft.com/office/drawing/2014/main" id="{161D1460-08B4-0344-B2FB-ED203F08F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0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81" name="TextBox 36">
            <a:extLst>
              <a:ext uri="{FF2B5EF4-FFF2-40B4-BE49-F238E27FC236}">
                <a16:creationId xmlns:a16="http://schemas.microsoft.com/office/drawing/2014/main" id="{13F72816-30BE-D244-B12A-2C39F18A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175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82" name="Straight Arrow Connector 37">
            <a:extLst>
              <a:ext uri="{FF2B5EF4-FFF2-40B4-BE49-F238E27FC236}">
                <a16:creationId xmlns:a16="http://schemas.microsoft.com/office/drawing/2014/main" id="{276AF6F6-08A8-6246-9E66-31CB87D92EB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3" name="Rectangle 35">
            <a:extLst>
              <a:ext uri="{FF2B5EF4-FFF2-40B4-BE49-F238E27FC236}">
                <a16:creationId xmlns:a16="http://schemas.microsoft.com/office/drawing/2014/main" id="{008A391C-E66D-FF42-8368-19D54250D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27733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84" name="TextBox 36">
            <a:extLst>
              <a:ext uri="{FF2B5EF4-FFF2-40B4-BE49-F238E27FC236}">
                <a16:creationId xmlns:a16="http://schemas.microsoft.com/office/drawing/2014/main" id="{2BCE504C-2DDE-4346-9CE8-F601CBC39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4650" y="27511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7085" name="Straight Arrow Connector 37">
            <a:extLst>
              <a:ext uri="{FF2B5EF4-FFF2-40B4-BE49-F238E27FC236}">
                <a16:creationId xmlns:a16="http://schemas.microsoft.com/office/drawing/2014/main" id="{5729E85A-6688-6F43-A605-87FAC727663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264239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6" name="Freeform 48">
            <a:extLst>
              <a:ext uri="{FF2B5EF4-FFF2-40B4-BE49-F238E27FC236}">
                <a16:creationId xmlns:a16="http://schemas.microsoft.com/office/drawing/2014/main" id="{32B153C0-85E7-8A4C-91F7-13F8236EF755}"/>
              </a:ext>
            </a:extLst>
          </p:cNvPr>
          <p:cNvSpPr>
            <a:spLocks/>
          </p:cNvSpPr>
          <p:nvPr/>
        </p:nvSpPr>
        <p:spPr bwMode="auto">
          <a:xfrm>
            <a:off x="1368425" y="5072063"/>
            <a:ext cx="7254875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87" name="Text Box 61">
            <a:extLst>
              <a:ext uri="{FF2B5EF4-FFF2-40B4-BE49-F238E27FC236}">
                <a16:creationId xmlns:a16="http://schemas.microsoft.com/office/drawing/2014/main" id="{7967C9B5-7180-B043-80B0-874264369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6450" y="5024438"/>
            <a:ext cx="809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MUX</a:t>
            </a:r>
          </a:p>
        </p:txBody>
      </p:sp>
      <p:cxnSp>
        <p:nvCxnSpPr>
          <p:cNvPr id="87088" name="Straight Arrow Connector 66">
            <a:extLst>
              <a:ext uri="{FF2B5EF4-FFF2-40B4-BE49-F238E27FC236}">
                <a16:creationId xmlns:a16="http://schemas.microsoft.com/office/drawing/2014/main" id="{9FB49A65-ED13-794E-B547-41A4247A4F3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922837" y="5499101"/>
            <a:ext cx="1555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9" name="Freeform 48">
            <a:extLst>
              <a:ext uri="{FF2B5EF4-FFF2-40B4-BE49-F238E27FC236}">
                <a16:creationId xmlns:a16="http://schemas.microsoft.com/office/drawing/2014/main" id="{8A64ED3E-846E-8447-8791-9F2087431CE8}"/>
              </a:ext>
            </a:extLst>
          </p:cNvPr>
          <p:cNvSpPr>
            <a:spLocks/>
          </p:cNvSpPr>
          <p:nvPr/>
        </p:nvSpPr>
        <p:spPr bwMode="auto">
          <a:xfrm>
            <a:off x="3971925" y="5576888"/>
            <a:ext cx="2046288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7090" name="Text Box 61">
            <a:extLst>
              <a:ext uri="{FF2B5EF4-FFF2-40B4-BE49-F238E27FC236}">
                <a16:creationId xmlns:a16="http://schemas.microsoft.com/office/drawing/2014/main" id="{6785C44D-C80F-B94E-BC72-2B943A53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800" y="5559425"/>
            <a:ext cx="793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MUX</a:t>
            </a:r>
          </a:p>
        </p:txBody>
      </p:sp>
      <p:sp>
        <p:nvSpPr>
          <p:cNvPr id="87091" name="TextBox 70">
            <a:extLst>
              <a:ext uri="{FF2B5EF4-FFF2-40B4-BE49-F238E27FC236}">
                <a16:creationId xmlns:a16="http://schemas.microsoft.com/office/drawing/2014/main" id="{76A7E91C-BB01-8541-A691-CDD0CBC93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75" y="5429250"/>
            <a:ext cx="1343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byte in block</a:t>
            </a:r>
          </a:p>
        </p:txBody>
      </p:sp>
      <p:cxnSp>
        <p:nvCxnSpPr>
          <p:cNvPr id="87092" name="Straight Arrow Connector 71">
            <a:extLst>
              <a:ext uri="{FF2B5EF4-FFF2-40B4-BE49-F238E27FC236}">
                <a16:creationId xmlns:a16="http://schemas.microsoft.com/office/drawing/2014/main" id="{35D5A58A-BE90-C246-875E-03AC244828B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66482" y="6022181"/>
            <a:ext cx="252412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3" name="Straight Arrow Connector 69">
            <a:extLst>
              <a:ext uri="{FF2B5EF4-FFF2-40B4-BE49-F238E27FC236}">
                <a16:creationId xmlns:a16="http://schemas.microsoft.com/office/drawing/2014/main" id="{0DAAD4F8-DAB9-E04B-B7B7-E0E22AF8CB4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722938" y="57356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4" name="Straight Arrow Connector 37">
            <a:extLst>
              <a:ext uri="{FF2B5EF4-FFF2-40B4-BE49-F238E27FC236}">
                <a16:creationId xmlns:a16="http://schemas.microsoft.com/office/drawing/2014/main" id="{F80FE263-EE66-414D-97E9-099FC8413DF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48631" y="49204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5" name="Straight Arrow Connector 37">
            <a:extLst>
              <a:ext uri="{FF2B5EF4-FFF2-40B4-BE49-F238E27FC236}">
                <a16:creationId xmlns:a16="http://schemas.microsoft.com/office/drawing/2014/main" id="{D6B0AE7C-5A1D-B94C-8DAE-C00E02DFA98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3344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6" name="Straight Arrow Connector 37">
            <a:extLst>
              <a:ext uri="{FF2B5EF4-FFF2-40B4-BE49-F238E27FC236}">
                <a16:creationId xmlns:a16="http://schemas.microsoft.com/office/drawing/2014/main" id="{A84E2940-5F8E-3E43-8AF7-547BAFE5D70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2669" y="49347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7" name="Straight Arrow Connector 37">
            <a:extLst>
              <a:ext uri="{FF2B5EF4-FFF2-40B4-BE49-F238E27FC236}">
                <a16:creationId xmlns:a16="http://schemas.microsoft.com/office/drawing/2014/main" id="{88D39E49-ED7F-5E47-B1E6-380A1BB27DA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113" y="49244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8" name="Straight Arrow Connector 37">
            <a:extLst>
              <a:ext uri="{FF2B5EF4-FFF2-40B4-BE49-F238E27FC236}">
                <a16:creationId xmlns:a16="http://schemas.microsoft.com/office/drawing/2014/main" id="{0A55B134-54DE-1B43-A693-1A24DE6A736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8131" y="495696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9" name="Straight Arrow Connector 37">
            <a:extLst>
              <a:ext uri="{FF2B5EF4-FFF2-40B4-BE49-F238E27FC236}">
                <a16:creationId xmlns:a16="http://schemas.microsoft.com/office/drawing/2014/main" id="{91EEE5A5-87E0-A94D-9AC9-27465077437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088" y="4945063"/>
            <a:ext cx="2682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0" name="Straight Arrow Connector 37">
            <a:extLst>
              <a:ext uri="{FF2B5EF4-FFF2-40B4-BE49-F238E27FC236}">
                <a16:creationId xmlns:a16="http://schemas.microsoft.com/office/drawing/2014/main" id="{57113641-41C3-1945-956B-B4959814B31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7569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1" name="Straight Arrow Connector 37">
            <a:extLst>
              <a:ext uri="{FF2B5EF4-FFF2-40B4-BE49-F238E27FC236}">
                <a16:creationId xmlns:a16="http://schemas.microsoft.com/office/drawing/2014/main" id="{B2E676A1-9B9B-3F4A-9CF4-92F8395B66E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7838" y="49498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2" name="Straight Arrow Connector 37">
            <a:extLst>
              <a:ext uri="{FF2B5EF4-FFF2-40B4-BE49-F238E27FC236}">
                <a16:creationId xmlns:a16="http://schemas.microsoft.com/office/drawing/2014/main" id="{96B310A5-65B2-A540-AE23-90D116C1E73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0219" y="32202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3" name="Straight Arrow Connector 37">
            <a:extLst>
              <a:ext uri="{FF2B5EF4-FFF2-40B4-BE49-F238E27FC236}">
                <a16:creationId xmlns:a16="http://schemas.microsoft.com/office/drawing/2014/main" id="{D775BFCF-504C-7645-AD83-FB685A36350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4" name="Straight Arrow Connector 37">
            <a:extLst>
              <a:ext uri="{FF2B5EF4-FFF2-40B4-BE49-F238E27FC236}">
                <a16:creationId xmlns:a16="http://schemas.microsoft.com/office/drawing/2014/main" id="{F989631D-9DC6-3547-89FD-5F36F22035B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323611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5" name="Straight Arrow Connector 37">
            <a:extLst>
              <a:ext uri="{FF2B5EF4-FFF2-40B4-BE49-F238E27FC236}">
                <a16:creationId xmlns:a16="http://schemas.microsoft.com/office/drawing/2014/main" id="{4BD1B24D-C305-AC4D-82A7-F931213B287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906" y="32250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6" name="Straight Arrow Connector 37">
            <a:extLst>
              <a:ext uri="{FF2B5EF4-FFF2-40B4-BE49-F238E27FC236}">
                <a16:creationId xmlns:a16="http://schemas.microsoft.com/office/drawing/2014/main" id="{160DFFCD-13D3-3149-9415-7D67A15749F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32583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7" name="Straight Arrow Connector 37">
            <a:extLst>
              <a:ext uri="{FF2B5EF4-FFF2-40B4-BE49-F238E27FC236}">
                <a16:creationId xmlns:a16="http://schemas.microsoft.com/office/drawing/2014/main" id="{7FCA95AB-68C2-D64F-9E51-A9D70CD266B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881" y="32456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8" name="Straight Arrow Connector 37">
            <a:extLst>
              <a:ext uri="{FF2B5EF4-FFF2-40B4-BE49-F238E27FC236}">
                <a16:creationId xmlns:a16="http://schemas.microsoft.com/office/drawing/2014/main" id="{E4B75987-55AB-DD40-A0DD-523C2147756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9" name="Straight Arrow Connector 37">
            <a:extLst>
              <a:ext uri="{FF2B5EF4-FFF2-40B4-BE49-F238E27FC236}">
                <a16:creationId xmlns:a16="http://schemas.microsoft.com/office/drawing/2014/main" id="{7DC0BF5F-CC20-5E4A-A1A4-274A9157B74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32504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110" name="TextBox 51">
            <a:extLst>
              <a:ext uri="{FF2B5EF4-FFF2-40B4-BE49-F238E27FC236}">
                <a16:creationId xmlns:a16="http://schemas.microsoft.com/office/drawing/2014/main" id="{ED1C8B1A-682B-734E-85DD-AD056A931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375025"/>
            <a:ext cx="6923087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Logic</a:t>
            </a:r>
          </a:p>
        </p:txBody>
      </p:sp>
      <p:sp>
        <p:nvSpPr>
          <p:cNvPr id="87111" name="TextBox 79">
            <a:extLst>
              <a:ext uri="{FF2B5EF4-FFF2-40B4-BE49-F238E27FC236}">
                <a16:creationId xmlns:a16="http://schemas.microsoft.com/office/drawing/2014/main" id="{4F4AC0ED-0F54-3649-8E3F-FAC6A3DDF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100" y="37973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Hit?</a:t>
            </a:r>
          </a:p>
        </p:txBody>
      </p:sp>
      <p:cxnSp>
        <p:nvCxnSpPr>
          <p:cNvPr id="87112" name="Straight Arrow Connector 37">
            <a:extLst>
              <a:ext uri="{FF2B5EF4-FFF2-40B4-BE49-F238E27FC236}">
                <a16:creationId xmlns:a16="http://schemas.microsoft.com/office/drawing/2014/main" id="{C777CC41-9FB5-2B48-A8E2-53638E66DCC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931569" y="3847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3" name="Straight Connector 82">
            <a:extLst>
              <a:ext uri="{FF2B5EF4-FFF2-40B4-BE49-F238E27FC236}">
                <a16:creationId xmlns:a16="http://schemas.microsoft.com/office/drawing/2014/main" id="{22A38E68-2857-A745-AFE1-5C8FF8A314AF}"/>
              </a:ext>
            </a:extLst>
          </p:cNvPr>
          <p:cNvCxnSpPr>
            <a:cxnSpLocks noChangeShapeType="1"/>
            <a:stCxn id="87110" idx="3"/>
          </p:cNvCxnSpPr>
          <p:nvPr/>
        </p:nvCxnSpPr>
        <p:spPr bwMode="auto">
          <a:xfrm>
            <a:off x="8470900" y="3543300"/>
            <a:ext cx="439738" cy="2033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4" name="Straight Arrow Connector 84">
            <a:extLst>
              <a:ext uri="{FF2B5EF4-FFF2-40B4-BE49-F238E27FC236}">
                <a16:creationId xmlns:a16="http://schemas.microsoft.com/office/drawing/2014/main" id="{F928898F-1FBD-4442-8D92-914B32FFE4E0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642225" y="5237163"/>
            <a:ext cx="1268413" cy="339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807431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animBg="1"/>
      <p:bldP spid="87045" grpId="0" animBg="1"/>
      <p:bldP spid="87046" grpId="0" animBg="1"/>
      <p:bldP spid="87047" grpId="0" animBg="1"/>
      <p:bldP spid="87048" grpId="0" animBg="1"/>
      <p:bldP spid="87049" grpId="0" animBg="1"/>
      <p:bldP spid="87050" grpId="0" animBg="1"/>
      <p:bldP spid="87051" grpId="0" animBg="1"/>
      <p:bldP spid="87052" grpId="0" animBg="1"/>
      <p:bldP spid="87053" grpId="0" animBg="1"/>
      <p:bldP spid="87054" grpId="0" animBg="1"/>
      <p:bldP spid="87055" grpId="0" animBg="1"/>
      <p:bldP spid="87056" grpId="0" animBg="1"/>
      <p:bldP spid="87057" grpId="0" animBg="1"/>
      <p:bldP spid="87058" grpId="0" animBg="1"/>
      <p:bldP spid="87059" grpId="0" animBg="1"/>
      <p:bldP spid="87060" grpId="0"/>
      <p:bldP spid="87061" grpId="0"/>
      <p:bldP spid="87062" grpId="0" animBg="1"/>
      <p:bldP spid="87063" grpId="0"/>
      <p:bldP spid="87065" grpId="0" animBg="1"/>
      <p:bldP spid="87066" grpId="0"/>
      <p:bldP spid="87068" grpId="0" animBg="1"/>
      <p:bldP spid="87069" grpId="0"/>
      <p:bldP spid="87071" grpId="0" animBg="1"/>
      <p:bldP spid="87072" grpId="0"/>
      <p:bldP spid="87074" grpId="0" animBg="1"/>
      <p:bldP spid="87075" grpId="0"/>
      <p:bldP spid="87077" grpId="0" animBg="1"/>
      <p:bldP spid="87078" grpId="0"/>
      <p:bldP spid="87080" grpId="0" animBg="1"/>
      <p:bldP spid="87081" grpId="0"/>
      <p:bldP spid="87083" grpId="0" animBg="1"/>
      <p:bldP spid="87084" grpId="0"/>
      <p:bldP spid="87087" grpId="0"/>
      <p:bldP spid="87090" grpId="0"/>
      <p:bldP spid="87091" grpId="0"/>
      <p:bldP spid="87110" grpId="0" animBg="1"/>
      <p:bldP spid="87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>
            <a:extLst>
              <a:ext uri="{FF2B5EF4-FFF2-40B4-BE49-F238E27FC236}">
                <a16:creationId xmlns:a16="http://schemas.microsoft.com/office/drawing/2014/main" id="{085732C6-8AC0-6549-A280-DBD386EC54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 (and Tradeoffs)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0955C-AB24-5640-B541-57EFBEF0C9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Degree of associativity</a:t>
            </a:r>
            <a:r>
              <a:rPr lang="en-US" altLang="en-US">
                <a:ea typeface="ＭＳ Ｐゴシック" panose="020B0600070205080204" pitchFamily="34" charset="-128"/>
              </a:rPr>
              <a:t>: How many blocks can map to the same index (or set)?</a:t>
            </a:r>
          </a:p>
          <a:p>
            <a:endParaRPr lang="en-US" altLang="en-US" sz="16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++ Higher hit rate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Slower cache access time (hit latency and data access latency)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expensive hardware (more comparators)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Diminishing returns from higher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 sz="2400">
                <a:ea typeface="ＭＳ Ｐゴシック" panose="020B0600070205080204" pitchFamily="34" charset="-128"/>
              </a:rPr>
              <a:t>associativity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30051" name="Slide Number Placeholder 3">
            <a:extLst>
              <a:ext uri="{FF2B5EF4-FFF2-40B4-BE49-F238E27FC236}">
                <a16:creationId xmlns:a16="http://schemas.microsoft.com/office/drawing/2014/main" id="{30713E6E-1862-944E-B2C7-B5EB3B7ECD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81A920-7270-E142-87D6-EF424050D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2A15FE5-45C4-FE47-BC8F-51D3611DC605}"/>
              </a:ext>
            </a:extLst>
          </p:cNvPr>
          <p:cNvSpPr>
            <a:spLocks/>
          </p:cNvSpPr>
          <p:nvPr/>
        </p:nvSpPr>
        <p:spPr bwMode="auto">
          <a:xfrm>
            <a:off x="5486400" y="38100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7990A07E-03F5-4343-A4A8-51BC4A7FB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950" y="609600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associativity</a:t>
            </a: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6592822-2F14-FE42-B1EB-F5C468F808AB}"/>
              </a:ext>
            </a:extLst>
          </p:cNvPr>
          <p:cNvSpPr>
            <a:spLocks/>
          </p:cNvSpPr>
          <p:nvPr/>
        </p:nvSpPr>
        <p:spPr bwMode="auto">
          <a:xfrm>
            <a:off x="5772150" y="386556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7B9AE853-066C-2543-B234-2F1935273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737" y="372110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hit rate</a:t>
            </a:r>
          </a:p>
        </p:txBody>
      </p:sp>
    </p:spTree>
    <p:extLst>
      <p:ext uri="{BB962C8B-B14F-4D97-AF65-F5344CB8AC3E}">
        <p14:creationId xmlns:p14="http://schemas.microsoft.com/office/powerpoint/2010/main" val="27882356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Title 1">
            <a:extLst>
              <a:ext uri="{FF2B5EF4-FFF2-40B4-BE49-F238E27FC236}">
                <a16:creationId xmlns:a16="http://schemas.microsoft.com/office/drawing/2014/main" id="{60A54A10-BFB8-7945-A06E-DA756CE2E8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Issues in Set-Associative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4BF70-B84E-8D4D-9F27-B5FA985C4C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Think of each block in a set having a “priority”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Indicating how important it is to keep the block in the cache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Key issue: How do you determine/adjust block priorities?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There are three key decisions in a set: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Insertion, promotion, eviction (replacement)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Insertion: What happens to priorities on a cache fill?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Where to insert the incoming block, whether or not to insert the block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Promotion: What happens to priorities on a cache hit?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Whether and how to change block priority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Eviction/replacement: What happens to priorities on a cache miss?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Which block to evict and how to adjust priorities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4019" name="Slide Number Placeholder 3">
            <a:extLst>
              <a:ext uri="{FF2B5EF4-FFF2-40B4-BE49-F238E27FC236}">
                <a16:creationId xmlns:a16="http://schemas.microsoft.com/office/drawing/2014/main" id="{AB7DF0BD-6D27-2D41-9E63-FFEED419D2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400099-9C34-004A-BB9F-A581F0A3CA5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537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Title 1">
            <a:extLst>
              <a:ext uri="{FF2B5EF4-FFF2-40B4-BE49-F238E27FC236}">
                <a16:creationId xmlns:a16="http://schemas.microsoft.com/office/drawing/2014/main" id="{A9407FE4-EEFE-134D-8AEC-AF282EBD35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Eviction/Replacement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2FD21-086B-3F4E-A46A-288FB4C3A9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Which block </a:t>
            </a:r>
            <a:r>
              <a:rPr lang="en-US" altLang="en-US">
                <a:ea typeface="ＭＳ Ｐゴシック" panose="020B0600070205080204" pitchFamily="34" charset="-128"/>
              </a:rPr>
              <a:t>in the set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to replace</a:t>
            </a:r>
            <a:r>
              <a:rPr lang="en-US" altLang="en-US">
                <a:ea typeface="ＭＳ Ｐゴシック" panose="020B0600070205080204" pitchFamily="34" charset="-128"/>
              </a:rPr>
              <a:t> on a cache miss?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Any invalid block first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If all are valid, consult the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replacement policy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Random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FIFO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recently used (how to implement?)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Not most recently used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frequently used?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costly to re-fetch?</a:t>
            </a:r>
          </a:p>
          <a:p>
            <a:pPr lvl="3"/>
            <a:r>
              <a:rPr lang="en-US" altLang="en-US">
                <a:ea typeface="ＭＳ Ｐゴシック" panose="020B0600070205080204" pitchFamily="34" charset="-128"/>
              </a:rPr>
              <a:t>Why would memory accesses have different cost?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Hybrid replacement policies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Optimal replacement policy? 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43" name="Slide Number Placeholder 3">
            <a:extLst>
              <a:ext uri="{FF2B5EF4-FFF2-40B4-BE49-F238E27FC236}">
                <a16:creationId xmlns:a16="http://schemas.microsoft.com/office/drawing/2014/main" id="{BA96A4F6-CBC6-114E-A1FB-AB59529939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0C6DA3-9AEE-F24F-9EBC-786AE0F434B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76152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Title 1">
            <a:extLst>
              <a:ext uri="{FF2B5EF4-FFF2-40B4-BE49-F238E27FC236}">
                <a16:creationId xmlns:a16="http://schemas.microsoft.com/office/drawing/2014/main" id="{83537598-738E-9147-B9FB-4412EA47EC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Implementing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11C9-94A2-1542-9077-1319C8EC49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Evict the least recently accessed block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Problem: Need to keep track of access ordering of blocks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2-way set associative cache: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4-way set associative cache: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different orderings possible for the 4 blocks in the set?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bits needed to encode the LRU order of a block?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the logic needed to determine the LRU victim?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6067" name="Slide Number Placeholder 3">
            <a:extLst>
              <a:ext uri="{FF2B5EF4-FFF2-40B4-BE49-F238E27FC236}">
                <a16:creationId xmlns:a16="http://schemas.microsoft.com/office/drawing/2014/main" id="{0738EE71-C774-8347-9903-EAFE113C7C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8A47EF-5B8F-A445-AB8A-954E75B73DA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672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Title 1">
            <a:extLst>
              <a:ext uri="{FF2B5EF4-FFF2-40B4-BE49-F238E27FC236}">
                <a16:creationId xmlns:a16="http://schemas.microsoft.com/office/drawing/2014/main" id="{FCB0A7AC-B562-0749-ABB0-F445B14F65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Approximations of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85A3E-9550-954A-84FA-D2F88DC758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Most modern processors do not implement “true LRU” (also called “perfect LRU”) in highly-associative caches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True LRU is complex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LRU is an approximation to predict locality anyway (i.e., not the best possible cache management policy)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Not MRU </a:t>
            </a:r>
            <a:r>
              <a:rPr lang="en-US" altLang="en-US">
                <a:ea typeface="ＭＳ Ｐゴシック" panose="020B0600070205080204" pitchFamily="34" charset="-128"/>
              </a:rPr>
              <a:t>(not most recently used)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Hierarchical LRU</a:t>
            </a:r>
            <a:r>
              <a:rPr lang="en-US" altLang="en-US">
                <a:ea typeface="ＭＳ Ｐゴシック" panose="020B0600070205080204" pitchFamily="34" charset="-128"/>
              </a:rPr>
              <a:t>: divide the N-way set into M “groups”, track the MRU group and the MRU way in each group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Victim-NextVictim Replacement</a:t>
            </a:r>
            <a:r>
              <a:rPr lang="en-US" altLang="en-US">
                <a:ea typeface="ＭＳ Ｐゴシック" panose="020B0600070205080204" pitchFamily="34" charset="-128"/>
              </a:rPr>
              <a:t>: Only keep track of the victim and the next victim</a:t>
            </a:r>
          </a:p>
        </p:txBody>
      </p:sp>
      <p:sp>
        <p:nvSpPr>
          <p:cNvPr id="217091" name="Slide Number Placeholder 3">
            <a:extLst>
              <a:ext uri="{FF2B5EF4-FFF2-40B4-BE49-F238E27FC236}">
                <a16:creationId xmlns:a16="http://schemas.microsoft.com/office/drawing/2014/main" id="{80FCD70D-4907-2740-97B5-D16BB0D660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0909A7-1C06-F64A-82EA-5FF46ED5255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63411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Title 1">
            <a:extLst>
              <a:ext uri="{FF2B5EF4-FFF2-40B4-BE49-F238E27FC236}">
                <a16:creationId xmlns:a16="http://schemas.microsoft.com/office/drawing/2014/main" id="{D186EE75-64BC-1B44-9807-E1A3522627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>
                <a:ea typeface="ＭＳ Ｐゴシック" panose="020B0600070205080204" pitchFamily="34" charset="-128"/>
              </a:rPr>
              <a:t>Cache Replacement Policy: LRU or Random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2E412-8BF0-C04A-8344-C03B72F49E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LRU vs. Random: Which one is better?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Example: 4-way cache, cyclic references to A, B, C, D, E </a:t>
            </a: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0% hit rate with LRU policy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Set thrashing: </a:t>
            </a:r>
            <a:r>
              <a:rPr lang="en-US" altLang="en-US">
                <a:ea typeface="ＭＳ Ｐゴシック" panose="020B0600070205080204" pitchFamily="34" charset="-128"/>
              </a:rPr>
              <a:t>When the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program working set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in a set is larger than set associativity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Random replacement policy is better when thrashing occurs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In practice: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Depends on workload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Average hit rate of LRU and Random are similar</a:t>
            </a:r>
          </a:p>
          <a:p>
            <a:pPr lvl="1"/>
            <a:endParaRPr lang="en-US" altLang="en-US" sz="140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Best of both Worlds: Hybrid of LRU and Random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How to choose between the two?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Set sampling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See </a:t>
            </a:r>
            <a:r>
              <a:rPr lang="en-US" altLang="en-US">
                <a:ea typeface="ＭＳ Ｐゴシック" panose="020B0600070205080204" pitchFamily="34" charset="-128"/>
              </a:rPr>
              <a:t>Qureshi et al.,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2"/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223235" name="Slide Number Placeholder 3">
            <a:extLst>
              <a:ext uri="{FF2B5EF4-FFF2-40B4-BE49-F238E27FC236}">
                <a16:creationId xmlns:a16="http://schemas.microsoft.com/office/drawing/2014/main" id="{C22F57BC-F167-CF47-9B52-211F48E5A4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BBE689-A193-9048-8AFA-FF4CF7578DC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590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Wilkes,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Title 1">
            <a:extLst>
              <a:ext uri="{FF2B5EF4-FFF2-40B4-BE49-F238E27FC236}">
                <a16:creationId xmlns:a16="http://schemas.microsoft.com/office/drawing/2014/main" id="{708E8D43-EC88-EF48-9DA4-9052E2586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Optimal Replacement Policy?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D1918-36ED-684E-8230-8D9A0DAFFB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Belady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s OPT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 the block that is going to be referenced furthest in the future by the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Belady,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study of replacement algorithms for a virtual-storage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IBM Systems Journal, 1966.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do we implement this? Simulate?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miss rate?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execution time?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No. Cache miss latency/cost varies from block to block!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Two reasons: Remote vs. local caches and miss overlapping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Qureshi et al.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4259" name="Slide Number Placeholder 3">
            <a:extLst>
              <a:ext uri="{FF2B5EF4-FFF2-40B4-BE49-F238E27FC236}">
                <a16:creationId xmlns:a16="http://schemas.microsoft.com/office/drawing/2014/main" id="{627EB763-4F93-1347-B74A-1DA3BBB7A1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8F574E5-9234-E345-A429-A43EC916A48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6019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Title 1">
            <a:extLst>
              <a:ext uri="{FF2B5EF4-FFF2-40B4-BE49-F238E27FC236}">
                <a16:creationId xmlns:a16="http://schemas.microsoft.com/office/drawing/2014/main" id="{B4012302-3A2E-DC4B-AC50-E94251DB51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Reading</a:t>
            </a:r>
          </a:p>
        </p:txBody>
      </p:sp>
      <p:sp>
        <p:nvSpPr>
          <p:cNvPr id="225282" name="Content Placeholder 2">
            <a:extLst>
              <a:ext uri="{FF2B5EF4-FFF2-40B4-BE49-F238E27FC236}">
                <a16:creationId xmlns:a16="http://schemas.microsoft.com/office/drawing/2014/main" id="{6EDF3791-E7BE-0A42-A10D-5848CB3CC4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>
                <a:ea typeface="ＭＳ Ｐゴシック" panose="020B0600070205080204" pitchFamily="34" charset="-128"/>
              </a:rPr>
              <a:t>Key observation: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Some misses more costly than others </a:t>
            </a:r>
            <a:r>
              <a:rPr lang="en-US" altLang="en-US" sz="2000">
                <a:ea typeface="ＭＳ Ｐゴシック" panose="020B0600070205080204" pitchFamily="34" charset="-128"/>
              </a:rPr>
              <a:t>as their latency is exposed as stall time.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Reducing miss rate is not always good for performance</a:t>
            </a:r>
            <a:r>
              <a:rPr lang="en-US" altLang="en-US" sz="2000">
                <a:ea typeface="ＭＳ Ｐゴシック" panose="020B0600070205080204" pitchFamily="34" charset="-128"/>
              </a:rPr>
              <a:t>. Cache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 replacement should take into account MLP </a:t>
            </a:r>
            <a:r>
              <a:rPr lang="en-US" altLang="en-US" sz="2000">
                <a:ea typeface="ＭＳ Ｐゴシック" panose="020B0600070205080204" pitchFamily="34" charset="-128"/>
              </a:rPr>
              <a:t>of misses.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 sz="2000">
                <a:ea typeface="ＭＳ Ｐゴシック" panose="020B0600070205080204" pitchFamily="34" charset="-128"/>
              </a:rPr>
              <a:t>Moinuddin K. Qureshi, Daniel N. Lynch, Onur Mutlu, and Yale N. Patt, 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b="1">
                <a:ea typeface="ＭＳ Ｐゴシック" panose="020B0600070205080204" pitchFamily="34" charset="-128"/>
                <a:hlinkClick r:id="rId2"/>
              </a:rPr>
              <a:t>"A Case for MLP-Aware Cache Replacement"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i="1">
                <a:ea typeface="ＭＳ Ｐゴシック" panose="020B0600070205080204" pitchFamily="34" charset="-128"/>
              </a:rPr>
              <a:t>Proceedings of the </a:t>
            </a:r>
            <a:r>
              <a:rPr lang="en-US" altLang="en-US" sz="2000" i="1">
                <a:ea typeface="ＭＳ Ｐゴシック" panose="020B0600070205080204" pitchFamily="34" charset="-128"/>
                <a:hlinkClick r:id="rId3"/>
              </a:rPr>
              <a:t>33rd International Symposium on Computer Architecture</a:t>
            </a:r>
            <a:r>
              <a:rPr lang="en-US" altLang="en-US" sz="2000" i="1">
                <a:ea typeface="ＭＳ Ｐゴシック" panose="020B0600070205080204" pitchFamily="34" charset="-128"/>
              </a:rPr>
              <a:t> (</a:t>
            </a:r>
            <a:r>
              <a:rPr lang="en-US" altLang="en-US" sz="2000" b="1" i="1">
                <a:ea typeface="ＭＳ Ｐゴシック" panose="020B0600070205080204" pitchFamily="34" charset="-128"/>
              </a:rPr>
              <a:t>ISCA</a:t>
            </a:r>
            <a:r>
              <a:rPr lang="en-US" altLang="en-US" sz="2000" i="1">
                <a:ea typeface="ＭＳ Ｐゴシック" panose="020B0600070205080204" pitchFamily="34" charset="-128"/>
              </a:rPr>
              <a:t>)</a:t>
            </a:r>
            <a:r>
              <a:rPr lang="en-US" altLang="en-US" sz="2000">
                <a:ea typeface="ＭＳ Ｐゴシック" panose="020B0600070205080204" pitchFamily="34" charset="-128"/>
              </a:rPr>
              <a:t>, pages 167-177, Boston, MA, June 2006. </a:t>
            </a:r>
            <a:r>
              <a:rPr lang="en-US" altLang="en-US" sz="2000">
                <a:ea typeface="ＭＳ Ｐゴシック" panose="020B0600070205080204" pitchFamily="34" charset="-128"/>
                <a:hlinkClick r:id="rId4"/>
              </a:rPr>
              <a:t>Slides (ppt)</a:t>
            </a:r>
            <a:endParaRPr lang="en-US" altLang="en-US" sz="20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</p:txBody>
      </p:sp>
      <p:sp>
        <p:nvSpPr>
          <p:cNvPr id="225283" name="Slide Number Placeholder 3">
            <a:extLst>
              <a:ext uri="{FF2B5EF4-FFF2-40B4-BE49-F238E27FC236}">
                <a16:creationId xmlns:a16="http://schemas.microsoft.com/office/drawing/2014/main" id="{92A638AE-781F-704C-8F45-8280DDF0C1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931690-4B10-4444-AAC9-DABEEEF153CE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21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5284" name="Picture 4">
            <a:extLst>
              <a:ext uri="{FF2B5EF4-FFF2-40B4-BE49-F238E27FC236}">
                <a16:creationId xmlns:a16="http://schemas.microsoft.com/office/drawing/2014/main" id="{03B21BAF-7A22-0E44-BB1C-E579B368E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038600"/>
            <a:ext cx="88265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91080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Cache Structure</a:t>
            </a: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2252663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2438400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2428875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2428875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2184400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939925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2184400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2428875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811713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811713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0EB30-9F25-6F40-BEA2-5538E5C9D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14D4EE27-B8D2-B344-9306-834BC416EA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Addresses 0 and 8 always conflict in direct mapped cache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Instead of having one column of 8, have 2 columns of 4 blocks</a:t>
            </a: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pPr lvl="4"/>
            <a:endParaRPr lang="en-US" altLang="en-US" sz="1400">
              <a:ea typeface="ＭＳ Ｐゴシック" panose="020B0600070205080204" pitchFamily="34" charset="-128"/>
            </a:endParaRPr>
          </a:p>
        </p:txBody>
      </p:sp>
      <p:sp>
        <p:nvSpPr>
          <p:cNvPr id="126978" name="Title 1">
            <a:extLst>
              <a:ext uri="{FF2B5EF4-FFF2-40B4-BE49-F238E27FC236}">
                <a16:creationId xmlns:a16="http://schemas.microsoft.com/office/drawing/2014/main" id="{219AEB2E-813E-8246-854B-1164DCE8E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Set Associativity</a:t>
            </a: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4DEA535A-D5BA-884C-A283-87C0C900E1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8D00693-415E-EA49-8436-79EC4836160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5">
            <a:extLst>
              <a:ext uri="{FF2B5EF4-FFF2-40B4-BE49-F238E27FC236}">
                <a16:creationId xmlns:a16="http://schemas.microsoft.com/office/drawing/2014/main" id="{5D6FF381-9886-FE45-BC91-D90476171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6257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Rectangle 6">
            <a:extLst>
              <a:ext uri="{FF2B5EF4-FFF2-40B4-BE49-F238E27FC236}">
                <a16:creationId xmlns:a16="http://schemas.microsoft.com/office/drawing/2014/main" id="{29A5B9EA-4946-F94F-B55D-0C5D912EA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8" name="Rectangle 7">
            <a:extLst>
              <a:ext uri="{FF2B5EF4-FFF2-40B4-BE49-F238E27FC236}">
                <a16:creationId xmlns:a16="http://schemas.microsoft.com/office/drawing/2014/main" id="{E22A95A7-7AB7-7546-90E1-D63DB5BA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9" name="Rectangle 8">
            <a:extLst>
              <a:ext uri="{FF2B5EF4-FFF2-40B4-BE49-F238E27FC236}">
                <a16:creationId xmlns:a16="http://schemas.microsoft.com/office/drawing/2014/main" id="{1BE2B26D-D588-0140-9EA7-189A83BBE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0" name="Rectangle 9">
            <a:extLst>
              <a:ext uri="{FF2B5EF4-FFF2-40B4-BE49-F238E27FC236}">
                <a16:creationId xmlns:a16="http://schemas.microsoft.com/office/drawing/2014/main" id="{271EE07F-B8D2-1142-904F-988E8A9B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1" name="Rectangle 10">
            <a:extLst>
              <a:ext uri="{FF2B5EF4-FFF2-40B4-BE49-F238E27FC236}">
                <a16:creationId xmlns:a16="http://schemas.microsoft.com/office/drawing/2014/main" id="{6D7A58F1-C30B-CF49-8CF0-BCD679F31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2" name="Rectangle 11">
            <a:extLst>
              <a:ext uri="{FF2B5EF4-FFF2-40B4-BE49-F238E27FC236}">
                <a16:creationId xmlns:a16="http://schemas.microsoft.com/office/drawing/2014/main" id="{1F8A444B-1BDF-6D47-858C-1B3D69C3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3" name="Rectangle 12">
            <a:extLst>
              <a:ext uri="{FF2B5EF4-FFF2-40B4-BE49-F238E27FC236}">
                <a16:creationId xmlns:a16="http://schemas.microsoft.com/office/drawing/2014/main" id="{8CFCB562-7CB0-1E45-A1F0-2D37C6735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4" name="TextBox 13">
            <a:extLst>
              <a:ext uri="{FF2B5EF4-FFF2-40B4-BE49-F238E27FC236}">
                <a16:creationId xmlns:a16="http://schemas.microsoft.com/office/drawing/2014/main" id="{27510A09-5CC9-3245-9301-2EECB6913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600" y="209232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5005" name="Rectangle 15">
            <a:extLst>
              <a:ext uri="{FF2B5EF4-FFF2-40B4-BE49-F238E27FC236}">
                <a16:creationId xmlns:a16="http://schemas.microsoft.com/office/drawing/2014/main" id="{79EA98C8-E377-AB4F-828C-7F811DB1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61937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6" name="Rectangle 16">
            <a:extLst>
              <a:ext uri="{FF2B5EF4-FFF2-40B4-BE49-F238E27FC236}">
                <a16:creationId xmlns:a16="http://schemas.microsoft.com/office/drawing/2014/main" id="{8EF1A4C4-E4BE-C244-B81F-CAA9CECD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7892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7" name="Rectangle 17">
            <a:extLst>
              <a:ext uri="{FF2B5EF4-FFF2-40B4-BE49-F238E27FC236}">
                <a16:creationId xmlns:a16="http://schemas.microsoft.com/office/drawing/2014/main" id="{AD432375-8FF4-754B-AC3D-FC3D283AD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95592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8" name="Rectangle 18">
            <a:extLst>
              <a:ext uri="{FF2B5EF4-FFF2-40B4-BE49-F238E27FC236}">
                <a16:creationId xmlns:a16="http://schemas.microsoft.com/office/drawing/2014/main" id="{A13DA05C-D41B-4944-9E91-A904089A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312261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9" name="Rectangle 19">
            <a:extLst>
              <a:ext uri="{FF2B5EF4-FFF2-40B4-BE49-F238E27FC236}">
                <a16:creationId xmlns:a16="http://schemas.microsoft.com/office/drawing/2014/main" id="{09DCC0D1-BA8A-C54E-9AB3-A836FD713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0" name="Rectangle 20">
            <a:extLst>
              <a:ext uri="{FF2B5EF4-FFF2-40B4-BE49-F238E27FC236}">
                <a16:creationId xmlns:a16="http://schemas.microsoft.com/office/drawing/2014/main" id="{997F3818-FEAF-8C4B-9EF4-03AC340EB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1" name="Rectangle 21">
            <a:extLst>
              <a:ext uri="{FF2B5EF4-FFF2-40B4-BE49-F238E27FC236}">
                <a16:creationId xmlns:a16="http://schemas.microsoft.com/office/drawing/2014/main" id="{AE060A96-06A1-B94A-A482-F5F91C44A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2" name="Rectangle 22">
            <a:extLst>
              <a:ext uri="{FF2B5EF4-FFF2-40B4-BE49-F238E27FC236}">
                <a16:creationId xmlns:a16="http://schemas.microsoft.com/office/drawing/2014/main" id="{59138812-C99E-1845-B263-41E73B01F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3" name="TextBox 23">
            <a:extLst>
              <a:ext uri="{FF2B5EF4-FFF2-40B4-BE49-F238E27FC236}">
                <a16:creationId xmlns:a16="http://schemas.microsoft.com/office/drawing/2014/main" id="{A77CF628-0004-6343-90A6-CD0D2CB4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2092325"/>
            <a:ext cx="124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5014" name="TextBox 24">
            <a:extLst>
              <a:ext uri="{FF2B5EF4-FFF2-40B4-BE49-F238E27FC236}">
                <a16:creationId xmlns:a16="http://schemas.microsoft.com/office/drawing/2014/main" id="{2479C164-286A-D24F-B3D4-FDC33B08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087688"/>
            <a:ext cx="2873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15" name="TextBox 25">
            <a:extLst>
              <a:ext uri="{FF2B5EF4-FFF2-40B4-BE49-F238E27FC236}">
                <a16:creationId xmlns:a16="http://schemas.microsoft.com/office/drawing/2014/main" id="{A8422727-0C33-4046-8099-80407CF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088" y="3078163"/>
            <a:ext cx="39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16" name="Rectangle 26">
            <a:extLst>
              <a:ext uri="{FF2B5EF4-FFF2-40B4-BE49-F238E27FC236}">
                <a16:creationId xmlns:a16="http://schemas.microsoft.com/office/drawing/2014/main" id="{604B6517-FEB9-974B-89CE-2C0FE5ABD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37115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7" name="TextBox 27">
            <a:extLst>
              <a:ext uri="{FF2B5EF4-FFF2-40B4-BE49-F238E27FC236}">
                <a16:creationId xmlns:a16="http://schemas.microsoft.com/office/drawing/2014/main" id="{18F5C11D-0B32-304D-8276-C7D8ED95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36877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18" name="Straight Arrow Connector 28">
            <a:extLst>
              <a:ext uri="{FF2B5EF4-FFF2-40B4-BE49-F238E27FC236}">
                <a16:creationId xmlns:a16="http://schemas.microsoft.com/office/drawing/2014/main" id="{278AD076-6C3B-9644-BF94-55BF2334589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1662" y="3506788"/>
            <a:ext cx="417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19" name="Straight Arrow Connector 29">
            <a:extLst>
              <a:ext uri="{FF2B5EF4-FFF2-40B4-BE49-F238E27FC236}">
                <a16:creationId xmlns:a16="http://schemas.microsoft.com/office/drawing/2014/main" id="{7E0E6231-C6EF-0E40-9CC6-5151BD1E59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70188" y="3290888"/>
            <a:ext cx="4699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0" name="Straight Arrow Connector 30">
            <a:extLst>
              <a:ext uri="{FF2B5EF4-FFF2-40B4-BE49-F238E27FC236}">
                <a16:creationId xmlns:a16="http://schemas.microsoft.com/office/drawing/2014/main" id="{18B16E5D-F64B-484C-835D-A6D7109237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87419" y="3510756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1" name="Straight Connector 31">
            <a:extLst>
              <a:ext uri="{FF2B5EF4-FFF2-40B4-BE49-F238E27FC236}">
                <a16:creationId xmlns:a16="http://schemas.microsoft.com/office/drawing/2014/main" id="{066D852C-EDF5-6546-BABD-DA7F0530F16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74144" y="2959894"/>
            <a:ext cx="6762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2" name="TextBox 33">
            <a:extLst>
              <a:ext uri="{FF2B5EF4-FFF2-40B4-BE49-F238E27FC236}">
                <a16:creationId xmlns:a16="http://schemas.microsoft.com/office/drawing/2014/main" id="{B6C608DC-E1C9-BA44-9653-312E481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30861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23" name="TextBox 34">
            <a:extLst>
              <a:ext uri="{FF2B5EF4-FFF2-40B4-BE49-F238E27FC236}">
                <a16:creationId xmlns:a16="http://schemas.microsoft.com/office/drawing/2014/main" id="{1165EA1D-F4CF-A34F-915D-FCB003B28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076575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24" name="Rectangle 35">
            <a:extLst>
              <a:ext uri="{FF2B5EF4-FFF2-40B4-BE49-F238E27FC236}">
                <a16:creationId xmlns:a16="http://schemas.microsoft.com/office/drawing/2014/main" id="{CE81705B-712E-6049-BA8A-382EA2253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37084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25" name="TextBox 36">
            <a:extLst>
              <a:ext uri="{FF2B5EF4-FFF2-40B4-BE49-F238E27FC236}">
                <a16:creationId xmlns:a16="http://schemas.microsoft.com/office/drawing/2014/main" id="{B60A7A8E-0CB6-AA4B-B681-5AF18A910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861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26" name="Straight Arrow Connector 37">
            <a:extLst>
              <a:ext uri="{FF2B5EF4-FFF2-40B4-BE49-F238E27FC236}">
                <a16:creationId xmlns:a16="http://schemas.microsoft.com/office/drawing/2014/main" id="{7B211662-292B-7441-8524-5A7ED899363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77182" y="3504406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7" name="Straight Arrow Connector 38">
            <a:extLst>
              <a:ext uri="{FF2B5EF4-FFF2-40B4-BE49-F238E27FC236}">
                <a16:creationId xmlns:a16="http://schemas.microsoft.com/office/drawing/2014/main" id="{3135B825-1B06-844A-881B-EEF1A7B498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06500" y="3289300"/>
            <a:ext cx="469900" cy="42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8" name="Straight Connector 39">
            <a:extLst>
              <a:ext uri="{FF2B5EF4-FFF2-40B4-BE49-F238E27FC236}">
                <a16:creationId xmlns:a16="http://schemas.microsoft.com/office/drawing/2014/main" id="{4A2632B6-2D27-9D4A-8674-081BD98A70F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09662" y="2957513"/>
            <a:ext cx="677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9" name="Rectangle 40">
            <a:extLst>
              <a:ext uri="{FF2B5EF4-FFF2-40B4-BE49-F238E27FC236}">
                <a16:creationId xmlns:a16="http://schemas.microsoft.com/office/drawing/2014/main" id="{D2E90F5C-8214-CE49-8B99-E543BD6C2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8" y="57102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30" name="TextBox 41">
            <a:extLst>
              <a:ext uri="{FF2B5EF4-FFF2-40B4-BE49-F238E27FC236}">
                <a16:creationId xmlns:a16="http://schemas.microsoft.com/office/drawing/2014/main" id="{307BDD33-5C91-0240-8A3F-A852823F4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4989513"/>
            <a:ext cx="1030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5031" name="Straight Connector 42">
            <a:extLst>
              <a:ext uri="{FF2B5EF4-FFF2-40B4-BE49-F238E27FC236}">
                <a16:creationId xmlns:a16="http://schemas.microsoft.com/office/drawing/2014/main" id="{8130CD50-EEE8-2847-B00A-556669A1EA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81163" y="5876925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32" name="Straight Connector 43">
            <a:extLst>
              <a:ext uri="{FF2B5EF4-FFF2-40B4-BE49-F238E27FC236}">
                <a16:creationId xmlns:a16="http://schemas.microsoft.com/office/drawing/2014/main" id="{F87F1AA2-1D7B-E042-B34D-81E657324A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43794" y="58761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33" name="TextBox 44">
            <a:extLst>
              <a:ext uri="{FF2B5EF4-FFF2-40B4-BE49-F238E27FC236}">
                <a16:creationId xmlns:a16="http://schemas.microsoft.com/office/drawing/2014/main" id="{12882D36-E795-414A-84F6-7D03D00D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3594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34" name="TextBox 45">
            <a:extLst>
              <a:ext uri="{FF2B5EF4-FFF2-40B4-BE49-F238E27FC236}">
                <a16:creationId xmlns:a16="http://schemas.microsoft.com/office/drawing/2014/main" id="{C8A8AF1F-6EA8-1342-B844-E21D05BB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3736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35" name="TextBox 46">
            <a:extLst>
              <a:ext uri="{FF2B5EF4-FFF2-40B4-BE49-F238E27FC236}">
                <a16:creationId xmlns:a16="http://schemas.microsoft.com/office/drawing/2014/main" id="{0D178425-2942-1047-B4B9-C201C44EE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53736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36" name="TextBox 47">
            <a:extLst>
              <a:ext uri="{FF2B5EF4-FFF2-40B4-BE49-F238E27FC236}">
                <a16:creationId xmlns:a16="http://schemas.microsoft.com/office/drawing/2014/main" id="{9F25F9FE-1613-B540-8486-77F5A68E9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5710238"/>
            <a:ext cx="61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37" name="TextBox 48">
            <a:extLst>
              <a:ext uri="{FF2B5EF4-FFF2-40B4-BE49-F238E27FC236}">
                <a16:creationId xmlns:a16="http://schemas.microsoft.com/office/drawing/2014/main" id="{009D43BA-666C-B24A-B444-E995E0A96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275" y="57086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 bits</a:t>
            </a:r>
          </a:p>
        </p:txBody>
      </p:sp>
      <p:sp>
        <p:nvSpPr>
          <p:cNvPr id="85038" name="TextBox 49">
            <a:extLst>
              <a:ext uri="{FF2B5EF4-FFF2-40B4-BE49-F238E27FC236}">
                <a16:creationId xmlns:a16="http://schemas.microsoft.com/office/drawing/2014/main" id="{18522DB8-F339-9E47-9DE7-429F6D9E3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7261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3b</a:t>
            </a:r>
          </a:p>
        </p:txBody>
      </p:sp>
      <p:sp>
        <p:nvSpPr>
          <p:cNvPr id="85039" name="Rectangle 50">
            <a:extLst>
              <a:ext uri="{FF2B5EF4-FFF2-40B4-BE49-F238E27FC236}">
                <a16:creationId xmlns:a16="http://schemas.microsoft.com/office/drawing/2014/main" id="{039C8259-A1EA-664E-819B-38804C7A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44005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40" name="TextBox 51">
            <a:extLst>
              <a:ext uri="{FF2B5EF4-FFF2-40B4-BE49-F238E27FC236}">
                <a16:creationId xmlns:a16="http://schemas.microsoft.com/office/drawing/2014/main" id="{E740C579-04C4-EF43-93E3-BB68ADC27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400550"/>
            <a:ext cx="673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5041" name="Straight Arrow Connector 53">
            <a:extLst>
              <a:ext uri="{FF2B5EF4-FFF2-40B4-BE49-F238E27FC236}">
                <a16:creationId xmlns:a16="http://schemas.microsoft.com/office/drawing/2014/main" id="{9B1CF68C-C999-D84F-A398-AA829A9BB8F4}"/>
              </a:ext>
            </a:extLst>
          </p:cNvPr>
          <p:cNvCxnSpPr>
            <a:cxnSpLocks noChangeShapeType="1"/>
            <a:endCxn id="85040" idx="1"/>
          </p:cNvCxnSpPr>
          <p:nvPr/>
        </p:nvCxnSpPr>
        <p:spPr bwMode="auto">
          <a:xfrm>
            <a:off x="2074863" y="4046538"/>
            <a:ext cx="735012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2" name="Straight Arrow Connector 55">
            <a:extLst>
              <a:ext uri="{FF2B5EF4-FFF2-40B4-BE49-F238E27FC236}">
                <a16:creationId xmlns:a16="http://schemas.microsoft.com/office/drawing/2014/main" id="{1D390405-7984-3E45-9106-343E0E6D7451}"/>
              </a:ext>
            </a:extLst>
          </p:cNvPr>
          <p:cNvCxnSpPr>
            <a:cxnSpLocks noChangeShapeType="1"/>
            <a:endCxn id="85040" idx="0"/>
          </p:cNvCxnSpPr>
          <p:nvPr/>
        </p:nvCxnSpPr>
        <p:spPr bwMode="auto">
          <a:xfrm rot="10800000" flipV="1">
            <a:off x="3146425" y="4046538"/>
            <a:ext cx="441325" cy="354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3" name="Straight Arrow Connector 59">
            <a:extLst>
              <a:ext uri="{FF2B5EF4-FFF2-40B4-BE49-F238E27FC236}">
                <a16:creationId xmlns:a16="http://schemas.microsoft.com/office/drawing/2014/main" id="{8708A10A-422E-8D47-A251-30E7F2119E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4207" y="3501231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4" name="Freeform 48">
            <a:extLst>
              <a:ext uri="{FF2B5EF4-FFF2-40B4-BE49-F238E27FC236}">
                <a16:creationId xmlns:a16="http://schemas.microsoft.com/office/drawing/2014/main" id="{46E0AF9E-60FD-784D-9DAE-EEB4A6380DB5}"/>
              </a:ext>
            </a:extLst>
          </p:cNvPr>
          <p:cNvSpPr>
            <a:spLocks/>
          </p:cNvSpPr>
          <p:nvPr/>
        </p:nvSpPr>
        <p:spPr bwMode="auto">
          <a:xfrm>
            <a:off x="5649913" y="3721100"/>
            <a:ext cx="21272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5" name="Text Box 61">
            <a:extLst>
              <a:ext uri="{FF2B5EF4-FFF2-40B4-BE49-F238E27FC236}">
                <a16:creationId xmlns:a16="http://schemas.microsoft.com/office/drawing/2014/main" id="{CABC6F26-6BE0-884C-AE52-F9F2D513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719513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46" name="Straight Arrow Connector 63">
            <a:extLst>
              <a:ext uri="{FF2B5EF4-FFF2-40B4-BE49-F238E27FC236}">
                <a16:creationId xmlns:a16="http://schemas.microsoft.com/office/drawing/2014/main" id="{25608095-94F8-2D49-B29D-DBEF0D15CF0F}"/>
              </a:ext>
            </a:extLst>
          </p:cNvPr>
          <p:cNvCxnSpPr>
            <a:cxnSpLocks noChangeShapeType="1"/>
            <a:stCxn id="85040" idx="3"/>
          </p:cNvCxnSpPr>
          <p:nvPr/>
        </p:nvCxnSpPr>
        <p:spPr bwMode="auto">
          <a:xfrm flipV="1">
            <a:off x="3482975" y="3897313"/>
            <a:ext cx="2441575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7" name="Straight Arrow Connector 66">
            <a:extLst>
              <a:ext uri="{FF2B5EF4-FFF2-40B4-BE49-F238E27FC236}">
                <a16:creationId xmlns:a16="http://schemas.microsoft.com/office/drawing/2014/main" id="{EA7568F4-4367-3D4E-B56B-BBE3C6291E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60344" y="4256881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8" name="Freeform 48">
            <a:extLst>
              <a:ext uri="{FF2B5EF4-FFF2-40B4-BE49-F238E27FC236}">
                <a16:creationId xmlns:a16="http://schemas.microsoft.com/office/drawing/2014/main" id="{1BB83BA3-7AA2-A845-9FD8-FBEC2C6F1282}"/>
              </a:ext>
            </a:extLst>
          </p:cNvPr>
          <p:cNvSpPr>
            <a:spLocks/>
          </p:cNvSpPr>
          <p:nvPr/>
        </p:nvSpPr>
        <p:spPr bwMode="auto">
          <a:xfrm>
            <a:off x="5878513" y="4500563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9" name="Text Box 61">
            <a:extLst>
              <a:ext uri="{FF2B5EF4-FFF2-40B4-BE49-F238E27FC236}">
                <a16:creationId xmlns:a16="http://schemas.microsoft.com/office/drawing/2014/main" id="{B6FC53CD-7A2E-584C-BE2B-FBE7FD8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00" y="44751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50" name="Straight Arrow Connector 69">
            <a:extLst>
              <a:ext uri="{FF2B5EF4-FFF2-40B4-BE49-F238E27FC236}">
                <a16:creationId xmlns:a16="http://schemas.microsoft.com/office/drawing/2014/main" id="{66DE0E4D-5603-9E4A-8633-0EB75716D19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446963" y="4660900"/>
            <a:ext cx="523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1" name="TextBox 70">
            <a:extLst>
              <a:ext uri="{FF2B5EF4-FFF2-40B4-BE49-F238E27FC236}">
                <a16:creationId xmlns:a16="http://schemas.microsoft.com/office/drawing/2014/main" id="{D44A445D-EF21-184D-8C4D-6F931E56E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435292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5052" name="Straight Arrow Connector 71">
            <a:extLst>
              <a:ext uri="{FF2B5EF4-FFF2-40B4-BE49-F238E27FC236}">
                <a16:creationId xmlns:a16="http://schemas.microsoft.com/office/drawing/2014/main" id="{771D147E-ED51-C44E-A728-6DA9756A31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59551" y="5029200"/>
            <a:ext cx="417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F0EB31D-DBBD-8A46-BA47-773D8CF9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540375"/>
            <a:ext cx="586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Key idea: Associative memory within the set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+ Accommodates conflicts better (fewer conflict misses)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-- More complex, slower access, larger tag store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D150D42C-C2F0-104D-800F-584B70F5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A6951E-8B08-8A4A-B476-A671264A8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3" y="2525713"/>
            <a:ext cx="63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SET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87C9F78-D138-4A4F-A035-C8B5DDCFA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338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85057" name="Straight Arrow Connector 68">
            <a:extLst>
              <a:ext uri="{FF2B5EF4-FFF2-40B4-BE49-F238E27FC236}">
                <a16:creationId xmlns:a16="http://schemas.microsoft.com/office/drawing/2014/main" id="{82913830-95FF-A34B-AAD7-99433396EA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979738" y="4870450"/>
            <a:ext cx="2651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8" name="TextBox 69">
            <a:extLst>
              <a:ext uri="{FF2B5EF4-FFF2-40B4-BE49-F238E27FC236}">
                <a16:creationId xmlns:a16="http://schemas.microsoft.com/office/drawing/2014/main" id="{4B035E75-C530-734D-98FA-234833394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4873625"/>
            <a:ext cx="59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1" grpId="0" animBg="1"/>
      <p:bldP spid="85012" grpId="0" animBg="1"/>
      <p:bldP spid="85013" grpId="0"/>
      <p:bldP spid="85014" grpId="0"/>
      <p:bldP spid="85015" grpId="0"/>
      <p:bldP spid="85016" grpId="0" animBg="1"/>
      <p:bldP spid="85017" grpId="0"/>
      <p:bldP spid="85022" grpId="0"/>
      <p:bldP spid="85023" grpId="0"/>
      <p:bldP spid="85024" grpId="0" animBg="1"/>
      <p:bldP spid="85025" grpId="0"/>
      <p:bldP spid="85029" grpId="0" animBg="1"/>
      <p:bldP spid="85030" grpId="0"/>
      <p:bldP spid="85033" grpId="0"/>
      <p:bldP spid="85034" grpId="0"/>
      <p:bldP spid="85035" grpId="0"/>
      <p:bldP spid="85036" grpId="0"/>
      <p:bldP spid="85037" grpId="0"/>
      <p:bldP spid="85038" grpId="0"/>
      <p:bldP spid="85039" grpId="0" animBg="1"/>
      <p:bldP spid="85040" grpId="0"/>
      <p:bldP spid="85045" grpId="0"/>
      <p:bldP spid="85049" grpId="0"/>
      <p:bldP spid="85051" grpId="0"/>
      <p:bldP spid="74" grpId="0" animBg="1"/>
      <p:bldP spid="75" grpId="0"/>
      <p:bldP spid="76" grpId="0" animBg="1"/>
      <p:bldP spid="850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Title 1">
            <a:extLst>
              <a:ext uri="{FF2B5EF4-FFF2-40B4-BE49-F238E27FC236}">
                <a16:creationId xmlns:a16="http://schemas.microsoft.com/office/drawing/2014/main" id="{7EAC3C61-B6EE-FA40-8021-10273E95D5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What’s In A Tag Store Entry?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B16A7-DCAC-1A4C-BBD7-2CF7F741A0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Valid bit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Tag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 bits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Dirty bit?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back vs. write through caches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7331" name="Slide Number Placeholder 3">
            <a:extLst>
              <a:ext uri="{FF2B5EF4-FFF2-40B4-BE49-F238E27FC236}">
                <a16:creationId xmlns:a16="http://schemas.microsoft.com/office/drawing/2014/main" id="{32BB2398-C737-0246-8B70-D2E43F3486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D666DF-85AD-5446-A144-4EF8F2D4643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Title 1">
            <a:extLst>
              <a:ext uri="{FF2B5EF4-FFF2-40B4-BE49-F238E27FC236}">
                <a16:creationId xmlns:a16="http://schemas.microsoft.com/office/drawing/2014/main" id="{A617AE3D-6E0F-B44D-9D3F-B6CA17D837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575B2-CC0D-8849-AA6D-1C3BBA6AF0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When do we write the modified data in a cache to the next level?</a:t>
            </a:r>
          </a:p>
          <a:p>
            <a:pPr marL="695325" lvl="2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 through</a:t>
            </a:r>
            <a:r>
              <a:rPr lang="en-US" altLang="en-US" dirty="0">
                <a:ea typeface="ＭＳ Ｐゴシック" panose="020B0600070205080204" pitchFamily="34" charset="-128"/>
              </a:rPr>
              <a:t>: At the time the write happens</a:t>
            </a:r>
          </a:p>
          <a:p>
            <a:pPr marL="695325" lvl="2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 back</a:t>
            </a:r>
            <a:r>
              <a:rPr lang="en-US" altLang="en-US" dirty="0">
                <a:ea typeface="ＭＳ Ｐゴシック" panose="020B0600070205080204" pitchFamily="34" charset="-128"/>
              </a:rPr>
              <a:t>: When the block is evicted</a:t>
            </a:r>
          </a:p>
          <a:p>
            <a:pPr marL="342900" lvl="1" indent="-342900"/>
            <a:endParaRPr lang="en-US" altLang="en-US" dirty="0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Write-back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Can combine multiple writes to the same block before eviction</a:t>
            </a:r>
          </a:p>
          <a:p>
            <a:pPr marL="1012825" lvl="3" indent="-342900"/>
            <a:r>
              <a:rPr lang="en-US" altLang="en-US" dirty="0">
                <a:ea typeface="ＭＳ Ｐゴシック" panose="020B0600070205080204" pitchFamily="34" charset="-128"/>
              </a:rPr>
              <a:t>Potentially saves bandwidth between cache levels + saves energy</a:t>
            </a:r>
          </a:p>
          <a:p>
            <a:pPr marL="342900" lvl="1" indent="-342900">
              <a:buFont typeface="Wingdings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    -- Need a bit in the tag store indicating the block is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dirty/modified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endParaRPr lang="en-US" altLang="ja-JP" sz="2000" dirty="0">
              <a:ea typeface="ＭＳ Ｐゴシック" panose="020B0600070205080204" pitchFamily="34" charset="-128"/>
            </a:endParaRPr>
          </a:p>
          <a:p>
            <a:pPr marL="342900" lvl="1" indent="-342900"/>
            <a:endParaRPr lang="en-US" altLang="en-US" dirty="0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Write-through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Simpler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All levels are up to date.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Consistency</a:t>
            </a:r>
            <a:r>
              <a:rPr lang="en-US" altLang="en-US" dirty="0">
                <a:ea typeface="ＭＳ Ｐゴシック" panose="020B0600070205080204" pitchFamily="34" charset="-128"/>
              </a:rPr>
              <a:t>: Simpler cache coherence because no need to check close-to-processor caches’ tag stores for presence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More bandwidth intensive; no combining of writes</a:t>
            </a:r>
          </a:p>
        </p:txBody>
      </p:sp>
      <p:sp>
        <p:nvSpPr>
          <p:cNvPr id="228355" name="Slide Number Placeholder 3">
            <a:extLst>
              <a:ext uri="{FF2B5EF4-FFF2-40B4-BE49-F238E27FC236}">
                <a16:creationId xmlns:a16="http://schemas.microsoft.com/office/drawing/2014/main" id="{9DA65B70-5F2D-4F4E-950B-2E633D99FE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968172A-668C-4F44-8D10-94AA5551B1E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Title 1">
            <a:extLst>
              <a:ext uri="{FF2B5EF4-FFF2-40B4-BE49-F238E27FC236}">
                <a16:creationId xmlns:a16="http://schemas.microsoft.com/office/drawing/2014/main" id="{821C9C3B-B6A4-B948-8C7B-C75BAEB4C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(II)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BB1F978F-6714-9446-B5AC-BDD50B818B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Do we allocate a cache block on a write miss?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Allocate on write miss: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Yes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No-allocate on write miss: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No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Allocate on write miss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Can combine writes instead of writing each of them individually to next level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Simpler because write misses can be treated the same way as read misses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Requires transfer of the whole cache block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No-allocate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Conserves cache space if locality of writes is low (potentially better cache hit rate)</a:t>
            </a:r>
          </a:p>
        </p:txBody>
      </p:sp>
      <p:sp>
        <p:nvSpPr>
          <p:cNvPr id="229379" name="Slide Number Placeholder 3">
            <a:extLst>
              <a:ext uri="{FF2B5EF4-FFF2-40B4-BE49-F238E27FC236}">
                <a16:creationId xmlns:a16="http://schemas.microsoft.com/office/drawing/2014/main" id="{077FF553-0321-F74B-9BA1-DF76CBFF2D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0E601D-056D-6144-BAB0-0F3342A8EA1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Title 1">
            <a:extLst>
              <a:ext uri="{FF2B5EF4-FFF2-40B4-BE49-F238E27FC236}">
                <a16:creationId xmlns:a16="http://schemas.microsoft.com/office/drawing/2014/main" id="{83DEA562-C33B-6D4E-B6F2-2282F9E301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367E5-9E56-C141-A37D-F088EF469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if the processor writes to an entire block over a small amount of time?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Is there any need to bring the block into the cache from memory in the first place?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 do we not simply write to only a </a:t>
            </a:r>
            <a:r>
              <a:rPr lang="en-US" altLang="en-US" i="1" dirty="0">
                <a:ea typeface="ＭＳ Ｐゴシック" panose="020B0600070205080204" pitchFamily="34" charset="-128"/>
              </a:rPr>
              <a:t>portion</a:t>
            </a:r>
            <a:r>
              <a:rPr lang="en-US" altLang="en-US" dirty="0">
                <a:ea typeface="ＭＳ Ｐゴシック" panose="020B0600070205080204" pitchFamily="34" charset="-128"/>
              </a:rPr>
              <a:t> of the block, i.e.,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E.g., 4 bytes out of 64 bytes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Problem: Valid and dirty bits are associated with the entire 64 bytes, not with each individual 4 bytes</a:t>
            </a:r>
          </a:p>
        </p:txBody>
      </p:sp>
      <p:sp>
        <p:nvSpPr>
          <p:cNvPr id="230403" name="Slide Number Placeholder 3">
            <a:extLst>
              <a:ext uri="{FF2B5EF4-FFF2-40B4-BE49-F238E27FC236}">
                <a16:creationId xmlns:a16="http://schemas.microsoft.com/office/drawing/2014/main" id="{EF95C1F8-3351-5C44-BFDF-2FD41B6642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D03781D-1E07-4140-936E-B4911CC06B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Title 1">
            <a:extLst>
              <a:ext uri="{FF2B5EF4-FFF2-40B4-BE49-F238E27FC236}">
                <a16:creationId xmlns:a16="http://schemas.microsoft.com/office/drawing/2014/main" id="{F6EC11C1-E1CC-B941-9C11-3951C165CA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a typeface="ＭＳ Ｐゴシック" panose="020B0600070205080204" pitchFamily="34" charset="-128"/>
              </a:rPr>
              <a:t>Subblocked</a:t>
            </a:r>
            <a:r>
              <a:rPr lang="en-US" altLang="en-US" dirty="0">
                <a:ea typeface="ＭＳ Ｐゴシック" panose="020B0600070205080204" pitchFamily="34" charset="-128"/>
              </a:rPr>
              <a:t> (Sectored)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4D672-FF2D-A740-A513-37BDB909E7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Divide a block into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ea typeface="ＭＳ Ｐゴシック" panose="020B0600070205080204" pitchFamily="34" charset="-128"/>
              </a:rPr>
              <a:t> (or sectors)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Have separate valid and dirty bits for each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r>
              <a:rPr lang="en-US" altLang="en-US" dirty="0">
                <a:ea typeface="ＭＳ Ｐゴシック" panose="020B0600070205080204" pitchFamily="34" charset="-128"/>
              </a:rPr>
              <a:t> (sector)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Allocate only a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(or a subset of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) on a request</a:t>
            </a:r>
          </a:p>
          <a:p>
            <a:pPr lvl="1"/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++ No need to transfer the entire cache block into the cache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     (A write simply validates and updates a </a:t>
            </a:r>
            <a:r>
              <a:rPr lang="en-US" altLang="en-US" sz="22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)	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++ More freedom in transferring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into the cache (a cache block does not need to be in the cache fully)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     (How many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do you transfer on a read?)</a:t>
            </a:r>
          </a:p>
          <a:p>
            <a:pPr>
              <a:buFont typeface="Wingdings" pitchFamily="2" charset="2"/>
              <a:buNone/>
            </a:pPr>
            <a:endParaRPr lang="en-US" altLang="en-US" sz="1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-- More complex design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-- May not exploit spatial locality fully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1427" name="Slide Number Placeholder 3">
            <a:extLst>
              <a:ext uri="{FF2B5EF4-FFF2-40B4-BE49-F238E27FC236}">
                <a16:creationId xmlns:a16="http://schemas.microsoft.com/office/drawing/2014/main" id="{9DAB72BF-7F4A-A347-9D0E-FC456D3131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93AAE3B-4B0E-9146-9794-51C838A004A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1428" name="Rectangle 4">
            <a:extLst>
              <a:ext uri="{FF2B5EF4-FFF2-40B4-BE49-F238E27FC236}">
                <a16:creationId xmlns:a16="http://schemas.microsoft.com/office/drawing/2014/main" id="{22CE7002-3E4A-934E-97FD-76D5464CF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29" name="Rectangle 5">
            <a:extLst>
              <a:ext uri="{FF2B5EF4-FFF2-40B4-BE49-F238E27FC236}">
                <a16:creationId xmlns:a16="http://schemas.microsoft.com/office/drawing/2014/main" id="{FC783008-AAD2-6049-AFE1-E6D0184F3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60198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1430" name="Rectangle 6">
            <a:extLst>
              <a:ext uri="{FF2B5EF4-FFF2-40B4-BE49-F238E27FC236}">
                <a16:creationId xmlns:a16="http://schemas.microsoft.com/office/drawing/2014/main" id="{2AF31E38-CE26-B544-9039-65402B9AA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1" name="Rectangle 7">
            <a:extLst>
              <a:ext uri="{FF2B5EF4-FFF2-40B4-BE49-F238E27FC236}">
                <a16:creationId xmlns:a16="http://schemas.microsoft.com/office/drawing/2014/main" id="{87005580-FDF5-C54F-8EC5-5B671431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2" name="Rectangle 8">
            <a:extLst>
              <a:ext uri="{FF2B5EF4-FFF2-40B4-BE49-F238E27FC236}">
                <a16:creationId xmlns:a16="http://schemas.microsoft.com/office/drawing/2014/main" id="{F2C1D18F-91E7-554B-BE49-A885B8CD7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3" name="Rectangle 9">
            <a:extLst>
              <a:ext uri="{FF2B5EF4-FFF2-40B4-BE49-F238E27FC236}">
                <a16:creationId xmlns:a16="http://schemas.microsoft.com/office/drawing/2014/main" id="{6FF4C378-C078-BC47-9004-0E6C81B7C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4" name="Rectangle 10">
            <a:extLst>
              <a:ext uri="{FF2B5EF4-FFF2-40B4-BE49-F238E27FC236}">
                <a16:creationId xmlns:a16="http://schemas.microsoft.com/office/drawing/2014/main" id="{F4DCB465-7199-B443-86EB-8712A0474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1435" name="Rectangle 11">
            <a:extLst>
              <a:ext uri="{FF2B5EF4-FFF2-40B4-BE49-F238E27FC236}">
                <a16:creationId xmlns:a16="http://schemas.microsoft.com/office/drawing/2014/main" id="{202FF203-1DB8-5B43-8FF3-E3798FFA1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6" name="Oval 12">
            <a:extLst>
              <a:ext uri="{FF2B5EF4-FFF2-40B4-BE49-F238E27FC236}">
                <a16:creationId xmlns:a16="http://schemas.microsoft.com/office/drawing/2014/main" id="{E1B126E6-5444-F341-8E82-3D548B1C5D7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7" name="Oval 13">
            <a:extLst>
              <a:ext uri="{FF2B5EF4-FFF2-40B4-BE49-F238E27FC236}">
                <a16:creationId xmlns:a16="http://schemas.microsoft.com/office/drawing/2014/main" id="{50122BF9-5D8F-6E48-8953-78F41096B7C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8" name="Oval 14">
            <a:extLst>
              <a:ext uri="{FF2B5EF4-FFF2-40B4-BE49-F238E27FC236}">
                <a16:creationId xmlns:a16="http://schemas.microsoft.com/office/drawing/2014/main" id="{C329FDDB-DDDF-824A-BEE8-5D0AA0DB8C6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9" name="Oval 15">
            <a:extLst>
              <a:ext uri="{FF2B5EF4-FFF2-40B4-BE49-F238E27FC236}">
                <a16:creationId xmlns:a16="http://schemas.microsoft.com/office/drawing/2014/main" id="{9ECFE404-BA8E-374C-A68F-41AB50727DB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0" name="TextBox 16">
            <a:extLst>
              <a:ext uri="{FF2B5EF4-FFF2-40B4-BE49-F238E27FC236}">
                <a16:creationId xmlns:a16="http://schemas.microsoft.com/office/drawing/2014/main" id="{5229F188-6DEF-BE40-8B93-7B7A58AA3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00" y="5486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1" name="Rectangle 9">
            <a:extLst>
              <a:ext uri="{FF2B5EF4-FFF2-40B4-BE49-F238E27FC236}">
                <a16:creationId xmlns:a16="http://schemas.microsoft.com/office/drawing/2014/main" id="{6A8B7A22-780B-BF45-AFD9-D5BC53F65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2" name="Rectangle 9">
            <a:extLst>
              <a:ext uri="{FF2B5EF4-FFF2-40B4-BE49-F238E27FC236}">
                <a16:creationId xmlns:a16="http://schemas.microsoft.com/office/drawing/2014/main" id="{0E07DAE4-B6A5-7D48-AAB2-A92BFC9AD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3" name="Rectangle 9">
            <a:extLst>
              <a:ext uri="{FF2B5EF4-FFF2-40B4-BE49-F238E27FC236}">
                <a16:creationId xmlns:a16="http://schemas.microsoft.com/office/drawing/2014/main" id="{58B575DC-AAC1-9646-80D1-44BB78387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Title 1">
            <a:extLst>
              <a:ext uri="{FF2B5EF4-FFF2-40B4-BE49-F238E27FC236}">
                <a16:creationId xmlns:a16="http://schemas.microsoft.com/office/drawing/2014/main" id="{DDD0B9D8-591E-B746-A2D8-571ACD6182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vs. Data Caches</a:t>
            </a:r>
          </a:p>
        </p:txBody>
      </p:sp>
      <p:sp>
        <p:nvSpPr>
          <p:cNvPr id="37890" name="Content Placeholder 2">
            <a:extLst>
              <a:ext uri="{FF2B5EF4-FFF2-40B4-BE49-F238E27FC236}">
                <a16:creationId xmlns:a16="http://schemas.microsoft.com/office/drawing/2014/main" id="{AD5849C4-EF68-9C48-8147-82A0153671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Separate or Unified?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Pros and Cons of Unified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Dynamic sharing of cache space: no overprovisioning that might happen with static partitioning (i.e., separate I and D caches)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Instructions and data can thrash each other (i.e., no guaranteed space for either)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I and D are accessed in different places in the pipeline. Where do we place the unified cache for fast access?</a:t>
            </a: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First level caches are almost always split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Mainly for the last reason above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Higher level caches are almost always unified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2451" name="Slide Number Placeholder 3">
            <a:extLst>
              <a:ext uri="{FF2B5EF4-FFF2-40B4-BE49-F238E27FC236}">
                <a16:creationId xmlns:a16="http://schemas.microsoft.com/office/drawing/2014/main" id="{52F6C29F-8F36-0846-94B3-7FDCC15F80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A6B37B6-573C-B040-97F4-B42C7ECDA57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>
            <a:extLst>
              <a:ext uri="{FF2B5EF4-FFF2-40B4-BE49-F238E27FC236}">
                <a16:creationId xmlns:a16="http://schemas.microsoft.com/office/drawing/2014/main" id="{74892F0C-AD0F-C74A-80EC-95AD71DAA3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Hierarchy</a:t>
            </a:r>
          </a:p>
        </p:txBody>
      </p:sp>
      <p:sp>
        <p:nvSpPr>
          <p:cNvPr id="102402" name="Content Placeholder 2">
            <a:extLst>
              <a:ext uri="{FF2B5EF4-FFF2-40B4-BE49-F238E27FC236}">
                <a16:creationId xmlns:a16="http://schemas.microsoft.com/office/drawing/2014/main" id="{840ECC85-E615-0449-B482-8BFDD2B178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Fundamental tradeoff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Fast memory: small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Large memory: slow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Memory hierarchy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Latency, cost, size,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   bandwidth</a:t>
            </a:r>
          </a:p>
        </p:txBody>
      </p:sp>
      <p:sp>
        <p:nvSpPr>
          <p:cNvPr id="102403" name="Slide Number Placeholder 3">
            <a:extLst>
              <a:ext uri="{FF2B5EF4-FFF2-40B4-BE49-F238E27FC236}">
                <a16:creationId xmlns:a16="http://schemas.microsoft.com/office/drawing/2014/main" id="{D5FE59F5-974C-2C4D-B279-B2B9F28ED2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CE1DD80-F417-884C-9348-7C263E802CD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2404" name="Rectangle 5">
            <a:extLst>
              <a:ext uri="{FF2B5EF4-FFF2-40B4-BE49-F238E27FC236}">
                <a16:creationId xmlns:a16="http://schemas.microsoft.com/office/drawing/2014/main" id="{23ED62AA-A1C7-B04D-A611-344C73143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3398838"/>
            <a:ext cx="887413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5" name="Rectangle 6">
            <a:extLst>
              <a:ext uri="{FF2B5EF4-FFF2-40B4-BE49-F238E27FC236}">
                <a16:creationId xmlns:a16="http://schemas.microsoft.com/office/drawing/2014/main" id="{D0ED5107-37DD-3C4E-9C97-96C4C8475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13" y="2035175"/>
            <a:ext cx="2489200" cy="41560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6" name="TextBox 7">
            <a:extLst>
              <a:ext uri="{FF2B5EF4-FFF2-40B4-BE49-F238E27FC236}">
                <a16:creationId xmlns:a16="http://schemas.microsoft.com/office/drawing/2014/main" id="{DE5BA5D8-CF1B-3D49-BE56-2D2363268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3833813"/>
            <a:ext cx="673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CPU</a:t>
            </a:r>
          </a:p>
        </p:txBody>
      </p:sp>
      <p:sp>
        <p:nvSpPr>
          <p:cNvPr id="102407" name="TextBox 8">
            <a:extLst>
              <a:ext uri="{FF2B5EF4-FFF2-40B4-BE49-F238E27FC236}">
                <a16:creationId xmlns:a16="http://schemas.microsoft.com/office/drawing/2014/main" id="{D505680F-A01F-7F49-B137-B3514B7D9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925" y="3559175"/>
            <a:ext cx="1017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Main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(DRAM)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8" name="TextBox 9">
            <a:extLst>
              <a:ext uri="{FF2B5EF4-FFF2-40B4-BE49-F238E27FC236}">
                <a16:creationId xmlns:a16="http://schemas.microsoft.com/office/drawing/2014/main" id="{8F3AB7EC-7FE5-3D46-A590-914406417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3" y="4202113"/>
            <a:ext cx="492125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RF</a:t>
            </a:r>
          </a:p>
        </p:txBody>
      </p:sp>
      <p:sp>
        <p:nvSpPr>
          <p:cNvPr id="102409" name="Rectangle 10">
            <a:extLst>
              <a:ext uri="{FF2B5EF4-FFF2-40B4-BE49-F238E27FC236}">
                <a16:creationId xmlns:a16="http://schemas.microsoft.com/office/drawing/2014/main" id="{DDF01213-4BAF-214D-B77C-AA186EB9A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0338" y="3398838"/>
            <a:ext cx="885825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0" name="TextBox 11">
            <a:extLst>
              <a:ext uri="{FF2B5EF4-FFF2-40B4-BE49-F238E27FC236}">
                <a16:creationId xmlns:a16="http://schemas.microsoft.com/office/drawing/2014/main" id="{D940F9DB-E46D-BA44-A214-B3AD16750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338" y="383381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cxnSp>
        <p:nvCxnSpPr>
          <p:cNvPr id="102411" name="Straight Arrow Connector 12">
            <a:extLst>
              <a:ext uri="{FF2B5EF4-FFF2-40B4-BE49-F238E27FC236}">
                <a16:creationId xmlns:a16="http://schemas.microsoft.com/office/drawing/2014/main" id="{D41BD836-0D7A-5347-9DA0-F6D58CB9154C}"/>
              </a:ext>
            </a:extLst>
          </p:cNvPr>
          <p:cNvCxnSpPr>
            <a:cxnSpLocks noChangeShapeType="1"/>
            <a:endCxn id="102409" idx="3"/>
          </p:cNvCxnSpPr>
          <p:nvPr/>
        </p:nvCxnSpPr>
        <p:spPr bwMode="auto">
          <a:xfrm rot="10800000">
            <a:off x="2316163" y="4037013"/>
            <a:ext cx="18478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12" name="Rectangle 13">
            <a:extLst>
              <a:ext uri="{FF2B5EF4-FFF2-40B4-BE49-F238E27FC236}">
                <a16:creationId xmlns:a16="http://schemas.microsoft.com/office/drawing/2014/main" id="{FEFDEC79-7933-C248-863D-3A6773BD3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25" y="996950"/>
            <a:ext cx="2160588" cy="51943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3" name="TextBox 14">
            <a:extLst>
              <a:ext uri="{FF2B5EF4-FFF2-40B4-BE49-F238E27FC236}">
                <a16:creationId xmlns:a16="http://schemas.microsoft.com/office/drawing/2014/main" id="{B1944A9A-804D-E94E-957C-3C43AEA6D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3235325"/>
            <a:ext cx="1196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Hard Disk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102414" name="Straight Arrow Connector 15">
            <a:extLst>
              <a:ext uri="{FF2B5EF4-FFF2-40B4-BE49-F238E27FC236}">
                <a16:creationId xmlns:a16="http://schemas.microsoft.com/office/drawing/2014/main" id="{81CCBB92-84FE-CB46-B065-BCEA4FD4BAFF}"/>
              </a:ext>
            </a:extLst>
          </p:cNvPr>
          <p:cNvCxnSpPr>
            <a:cxnSpLocks noChangeShapeType="1"/>
            <a:stCxn id="102410" idx="1"/>
          </p:cNvCxnSpPr>
          <p:nvPr/>
        </p:nvCxnSpPr>
        <p:spPr bwMode="auto">
          <a:xfrm rot="10800000" flipV="1">
            <a:off x="1277938" y="4017963"/>
            <a:ext cx="152400" cy="7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84312102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Title 1">
            <a:extLst>
              <a:ext uri="{FF2B5EF4-FFF2-40B4-BE49-F238E27FC236}">
                <a16:creationId xmlns:a16="http://schemas.microsoft.com/office/drawing/2014/main" id="{087C6547-ACEF-C146-9355-9054D05A9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Multi-level Caching in a Pipelined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513A7-41E6-A343-86B8-EBC1796484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First-level caches (instruction and data)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Decisions very much affected by cycle time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Small, lower associativity; latency is critical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in parallel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Second-level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Decisions need to balance hit rate and access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Usually large and highly associative; latency not as important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serially</a:t>
            </a:r>
          </a:p>
          <a:p>
            <a:pPr lvl="1"/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Serial vs. Parallel access of levels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Serial: Second level cache accessed only if first-level misses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Second level does not see the same accesses as the first</a:t>
            </a:r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pPr lvl="2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First level acts as a filter (filters some temporal and spatial locality)</a:t>
            </a:r>
          </a:p>
          <a:p>
            <a:pPr lvl="2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Management policies are therefore different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3475" name="Slide Number Placeholder 3">
            <a:extLst>
              <a:ext uri="{FF2B5EF4-FFF2-40B4-BE49-F238E27FC236}">
                <a16:creationId xmlns:a16="http://schemas.microsoft.com/office/drawing/2014/main" id="{A8F013D7-B3CF-5247-88B6-2AED2DFD7F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CF8124-930C-4142-BB6C-191414A3779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4">
            <a:extLst>
              <a:ext uri="{FF2B5EF4-FFF2-40B4-BE49-F238E27FC236}">
                <a16:creationId xmlns:a16="http://schemas.microsoft.com/office/drawing/2014/main" id="{10BF0E90-CD37-1C48-B8AA-09B1D5E0A7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Performance</a:t>
            </a:r>
          </a:p>
        </p:txBody>
      </p:sp>
      <p:sp>
        <p:nvSpPr>
          <p:cNvPr id="234498" name="Rectangle 5">
            <a:extLst>
              <a:ext uri="{FF2B5EF4-FFF2-40B4-BE49-F238E27FC236}">
                <a16:creationId xmlns:a16="http://schemas.microsoft.com/office/drawing/2014/main" id="{AFCAF873-D7B0-754C-ABE8-427E18896E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Title 1">
            <a:extLst>
              <a:ext uri="{FF2B5EF4-FFF2-40B4-BE49-F238E27FC236}">
                <a16:creationId xmlns:a16="http://schemas.microsoft.com/office/drawing/2014/main" id="{CE719DA1-8DF9-8045-96CA-9A1027D9E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Parameters vs. Miss/Hit Rate</a:t>
            </a:r>
          </a:p>
        </p:txBody>
      </p:sp>
      <p:sp>
        <p:nvSpPr>
          <p:cNvPr id="236546" name="Content Placeholder 2">
            <a:extLst>
              <a:ext uri="{FF2B5EF4-FFF2-40B4-BE49-F238E27FC236}">
                <a16:creationId xmlns:a16="http://schemas.microsoft.com/office/drawing/2014/main" id="{760E185C-9B19-704C-B96C-7E38E56217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Insertion/Placement policy</a:t>
            </a:r>
          </a:p>
        </p:txBody>
      </p:sp>
      <p:sp>
        <p:nvSpPr>
          <p:cNvPr id="236547" name="Slide Number Placeholder 3">
            <a:extLst>
              <a:ext uri="{FF2B5EF4-FFF2-40B4-BE49-F238E27FC236}">
                <a16:creationId xmlns:a16="http://schemas.microsoft.com/office/drawing/2014/main" id="{22EBDBB4-C397-4544-8A24-9308AEBBE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596B56C-F53A-4D4F-AB3C-8185DD9D85C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Title 1">
            <a:extLst>
              <a:ext uri="{FF2B5EF4-FFF2-40B4-BE49-F238E27FC236}">
                <a16:creationId xmlns:a16="http://schemas.microsoft.com/office/drawing/2014/main" id="{E58BA011-5A98-2A4D-B746-9896BCC90F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523A32A-9C69-E649-85CE-8691E4D7B8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size: total data (not including tag) capacity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bigger can exploit temporal locality better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not ALWAYS better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large </a:t>
            </a:r>
            <a:r>
              <a:rPr lang="en-US" altLang="en-US" dirty="0">
                <a:ea typeface="ＭＳ Ｐゴシック" panose="020B0600070205080204" pitchFamily="34" charset="-128"/>
              </a:rPr>
              <a:t>a cache adversely affects hit and miss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smaller is faster =&gt; bigger is slower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access time may degrade critical path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small </a:t>
            </a:r>
            <a:r>
              <a:rPr lang="en-US" altLang="en-US" dirty="0">
                <a:ea typeface="ＭＳ Ｐゴシック" panose="020B0600070205080204" pitchFamily="34" charset="-128"/>
              </a:rPr>
              <a:t>a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doesn’t</a:t>
            </a:r>
            <a:r>
              <a:rPr lang="en-US" altLang="ja-JP" dirty="0">
                <a:ea typeface="ＭＳ Ｐゴシック" panose="020B0600070205080204" pitchFamily="34" charset="-128"/>
              </a:rPr>
              <a:t> exploit temporal locality well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useful data replaced often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Working set</a:t>
            </a:r>
            <a:r>
              <a:rPr lang="en-US" altLang="en-US" dirty="0">
                <a:ea typeface="ＭＳ Ｐゴシック" panose="020B0600070205080204" pitchFamily="34" charset="-128"/>
              </a:rPr>
              <a:t>: the whole set of data                                                    the executing application references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Within a time interval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7571" name="Slide Number Placeholder 3">
            <a:extLst>
              <a:ext uri="{FF2B5EF4-FFF2-40B4-BE49-F238E27FC236}">
                <a16:creationId xmlns:a16="http://schemas.microsoft.com/office/drawing/2014/main" id="{5D1F0486-1F36-2247-8EAB-B39AD7E46C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1435A0-8973-A84E-895F-DB1B7E46178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7572" name="Freeform 4">
            <a:extLst>
              <a:ext uri="{FF2B5EF4-FFF2-40B4-BE49-F238E27FC236}">
                <a16:creationId xmlns:a16="http://schemas.microsoft.com/office/drawing/2014/main" id="{BFC1F869-AB86-DD4A-AF97-6DA212C5E1B7}"/>
              </a:ext>
            </a:extLst>
          </p:cNvPr>
          <p:cNvSpPr>
            <a:spLocks/>
          </p:cNvSpPr>
          <p:nvPr/>
        </p:nvSpPr>
        <p:spPr bwMode="auto">
          <a:xfrm>
            <a:off x="5791200" y="36576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3" name="Text Box 5">
            <a:extLst>
              <a:ext uri="{FF2B5EF4-FFF2-40B4-BE49-F238E27FC236}">
                <a16:creationId xmlns:a16="http://schemas.microsoft.com/office/drawing/2014/main" id="{3D7C93F3-F291-D740-8128-450FEFF22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213" y="3429000"/>
            <a:ext cx="1116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7574" name="Text Box 6">
            <a:extLst>
              <a:ext uri="{FF2B5EF4-FFF2-40B4-BE49-F238E27FC236}">
                <a16:creationId xmlns:a16="http://schemas.microsoft.com/office/drawing/2014/main" id="{73B42984-9053-6C48-8B5D-F3D2CF593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9238" y="5973763"/>
            <a:ext cx="1274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 size</a:t>
            </a:r>
          </a:p>
        </p:txBody>
      </p:sp>
      <p:sp>
        <p:nvSpPr>
          <p:cNvPr id="237575" name="Line 8">
            <a:extLst>
              <a:ext uri="{FF2B5EF4-FFF2-40B4-BE49-F238E27FC236}">
                <a16:creationId xmlns:a16="http://schemas.microsoft.com/office/drawing/2014/main" id="{CEAEF386-1872-7C4D-A6B7-592818148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3276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6" name="Oval 9">
            <a:extLst>
              <a:ext uri="{FF2B5EF4-FFF2-40B4-BE49-F238E27FC236}">
                <a16:creationId xmlns:a16="http://schemas.microsoft.com/office/drawing/2014/main" id="{C8430FD4-22EA-ED42-9515-F85D6AA5A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5867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7577" name="Text Box 10">
            <a:extLst>
              <a:ext uri="{FF2B5EF4-FFF2-40B4-BE49-F238E27FC236}">
                <a16:creationId xmlns:a16="http://schemas.microsoft.com/office/drawing/2014/main" id="{43D44969-A71D-5C4B-BC1A-798C5AC27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516438"/>
            <a:ext cx="1347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lang="en-US" altLang="ja-JP" sz="1600">
                <a:solidFill>
                  <a:srgbClr val="FF0000"/>
                </a:solidFill>
                <a:latin typeface="Arial" panose="020B0604020202020204" pitchFamily="34" charset="0"/>
              </a:rPr>
              <a:t>working set</a:t>
            </a: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endParaRPr lang="en-US" altLang="ja-JP" sz="16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size</a:t>
            </a:r>
          </a:p>
        </p:txBody>
      </p:sp>
      <p:sp>
        <p:nvSpPr>
          <p:cNvPr id="237578" name="Freeform 11">
            <a:extLst>
              <a:ext uri="{FF2B5EF4-FFF2-40B4-BE49-F238E27FC236}">
                <a16:creationId xmlns:a16="http://schemas.microsoft.com/office/drawing/2014/main" id="{8C4826B3-0985-3C49-84AB-B1EAE7D5248F}"/>
              </a:ext>
            </a:extLst>
          </p:cNvPr>
          <p:cNvSpPr>
            <a:spLocks/>
          </p:cNvSpPr>
          <p:nvPr/>
        </p:nvSpPr>
        <p:spPr bwMode="auto">
          <a:xfrm>
            <a:off x="7086600" y="4864100"/>
            <a:ext cx="990600" cy="1003300"/>
          </a:xfrm>
          <a:custGeom>
            <a:avLst/>
            <a:gdLst>
              <a:gd name="T0" fmla="*/ 2147483646 w 624"/>
              <a:gd name="T1" fmla="*/ 2147483646 h 632"/>
              <a:gd name="T2" fmla="*/ 2147483646 w 624"/>
              <a:gd name="T3" fmla="*/ 2147483646 h 632"/>
              <a:gd name="T4" fmla="*/ 2147483646 w 624"/>
              <a:gd name="T5" fmla="*/ 2147483646 h 632"/>
              <a:gd name="T6" fmla="*/ 0 w 624"/>
              <a:gd name="T7" fmla="*/ 2147483646 h 632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632"/>
              <a:gd name="T14" fmla="*/ 624 w 624"/>
              <a:gd name="T15" fmla="*/ 632 h 6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632">
                <a:moveTo>
                  <a:pt x="624" y="8"/>
                </a:moveTo>
                <a:cubicBezTo>
                  <a:pt x="484" y="4"/>
                  <a:pt x="344" y="0"/>
                  <a:pt x="288" y="56"/>
                </a:cubicBezTo>
                <a:cubicBezTo>
                  <a:pt x="232" y="112"/>
                  <a:pt x="336" y="248"/>
                  <a:pt x="288" y="344"/>
                </a:cubicBezTo>
                <a:cubicBezTo>
                  <a:pt x="240" y="440"/>
                  <a:pt x="120" y="536"/>
                  <a:pt x="0" y="63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9" name="Freeform 7">
            <a:extLst>
              <a:ext uri="{FF2B5EF4-FFF2-40B4-BE49-F238E27FC236}">
                <a16:creationId xmlns:a16="http://schemas.microsoft.com/office/drawing/2014/main" id="{964B94A7-3167-1D4B-A3F8-44C5018FF361}"/>
              </a:ext>
            </a:extLst>
          </p:cNvPr>
          <p:cNvSpPr>
            <a:spLocks/>
          </p:cNvSpPr>
          <p:nvPr/>
        </p:nvSpPr>
        <p:spPr bwMode="auto">
          <a:xfrm>
            <a:off x="5791200" y="3657600"/>
            <a:ext cx="2895600" cy="2286000"/>
          </a:xfrm>
          <a:custGeom>
            <a:avLst/>
            <a:gdLst>
              <a:gd name="T0" fmla="*/ 0 w 1824"/>
              <a:gd name="T1" fmla="*/ 2147483646 h 1440"/>
              <a:gd name="T2" fmla="*/ 2147483646 w 1824"/>
              <a:gd name="T3" fmla="*/ 2147483646 h 1440"/>
              <a:gd name="T4" fmla="*/ 2147483646 w 1824"/>
              <a:gd name="T5" fmla="*/ 2147483646 h 1440"/>
              <a:gd name="T6" fmla="*/ 2147483646 w 1824"/>
              <a:gd name="T7" fmla="*/ 2147483646 h 1440"/>
              <a:gd name="T8" fmla="*/ 2147483646 w 182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4"/>
              <a:gd name="T16" fmla="*/ 0 h 1440"/>
              <a:gd name="T17" fmla="*/ 1824 w 182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4" h="1440">
                <a:moveTo>
                  <a:pt x="0" y="1440"/>
                </a:moveTo>
                <a:cubicBezTo>
                  <a:pt x="36" y="1220"/>
                  <a:pt x="72" y="1000"/>
                  <a:pt x="144" y="816"/>
                </a:cubicBezTo>
                <a:cubicBezTo>
                  <a:pt x="216" y="632"/>
                  <a:pt x="318" y="457"/>
                  <a:pt x="432" y="336"/>
                </a:cubicBezTo>
                <a:cubicBezTo>
                  <a:pt x="546" y="215"/>
                  <a:pt x="597" y="146"/>
                  <a:pt x="829" y="90"/>
                </a:cubicBezTo>
                <a:cubicBezTo>
                  <a:pt x="1061" y="34"/>
                  <a:pt x="1617" y="19"/>
                  <a:pt x="182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1">
            <a:extLst>
              <a:ext uri="{FF2B5EF4-FFF2-40B4-BE49-F238E27FC236}">
                <a16:creationId xmlns:a16="http://schemas.microsoft.com/office/drawing/2014/main" id="{8D4373FB-FD83-2745-8F24-33D875C573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6E018-6540-834B-959B-BE2282F9C9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01700"/>
            <a:ext cx="8915400" cy="5575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Block size is the data that is associated with an address tag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not necessarily the unit of transfer between hierarchies</a:t>
            </a:r>
          </a:p>
          <a:p>
            <a:pPr lvl="2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Sub-blocking: A block divided into multiple pieces (each w/ V/D bits)</a:t>
            </a:r>
          </a:p>
          <a:p>
            <a:endParaRPr lang="en-US" altLang="en-US" sz="2000" dirty="0">
              <a:ea typeface="ＭＳ Ｐゴシック" panose="020B0600070205080204" pitchFamily="34" charset="-128"/>
            </a:endParaRPr>
          </a:p>
          <a:p>
            <a:endParaRPr lang="en-US" altLang="en-US" sz="1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small </a:t>
            </a:r>
            <a:r>
              <a:rPr lang="en-US" altLang="en-US" dirty="0">
                <a:ea typeface="ＭＳ Ｐゴシック" panose="020B0600070205080204" pitchFamily="34" charset="-128"/>
              </a:rPr>
              <a:t>blocks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don’t exploit spatial locality well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have larger tag overhead</a:t>
            </a:r>
          </a:p>
          <a:p>
            <a:endParaRPr lang="en-US" altLang="en-US" sz="2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large </a:t>
            </a:r>
            <a:r>
              <a:rPr lang="en-US" altLang="en-US" dirty="0">
                <a:ea typeface="ＭＳ Ｐゴシック" panose="020B0600070205080204" pitchFamily="34" charset="-128"/>
              </a:rPr>
              <a:t>blocks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too few total # of blocks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less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temporal locality exploitation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waste of cache space and bandwidth/energy 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   if spatial locality is not high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8595" name="Slide Number Placeholder 3">
            <a:extLst>
              <a:ext uri="{FF2B5EF4-FFF2-40B4-BE49-F238E27FC236}">
                <a16:creationId xmlns:a16="http://schemas.microsoft.com/office/drawing/2014/main" id="{85A174DD-BE8D-E746-85CC-8D78A75ACE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A6815B7-7032-EA4D-9E89-475FA7BC420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8596" name="Freeform 4">
            <a:extLst>
              <a:ext uri="{FF2B5EF4-FFF2-40B4-BE49-F238E27FC236}">
                <a16:creationId xmlns:a16="http://schemas.microsoft.com/office/drawing/2014/main" id="{D02BBFA5-3A40-CE46-AC90-C6996BB7DB1D}"/>
              </a:ext>
            </a:extLst>
          </p:cNvPr>
          <p:cNvSpPr>
            <a:spLocks/>
          </p:cNvSpPr>
          <p:nvPr/>
        </p:nvSpPr>
        <p:spPr bwMode="auto">
          <a:xfrm>
            <a:off x="5659438" y="3032125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597" name="Text Box 5">
            <a:extLst>
              <a:ext uri="{FF2B5EF4-FFF2-40B4-BE49-F238E27FC236}">
                <a16:creationId xmlns:a16="http://schemas.microsoft.com/office/drawing/2014/main" id="{EC557BC5-9F45-B442-A9D7-E5E12C27C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5238" y="2590800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8598" name="Text Box 6">
            <a:extLst>
              <a:ext uri="{FF2B5EF4-FFF2-40B4-BE49-F238E27FC236}">
                <a16:creationId xmlns:a16="http://schemas.microsoft.com/office/drawing/2014/main" id="{6257B137-3EC1-C440-B0B6-CBFF979E0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7075" y="5318125"/>
            <a:ext cx="722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size</a:t>
            </a:r>
          </a:p>
        </p:txBody>
      </p:sp>
      <p:sp>
        <p:nvSpPr>
          <p:cNvPr id="238599" name="Freeform 7">
            <a:extLst>
              <a:ext uri="{FF2B5EF4-FFF2-40B4-BE49-F238E27FC236}">
                <a16:creationId xmlns:a16="http://schemas.microsoft.com/office/drawing/2014/main" id="{422761CA-5BF9-2C4A-8DF7-08A0E9D7D5EE}"/>
              </a:ext>
            </a:extLst>
          </p:cNvPr>
          <p:cNvSpPr>
            <a:spLocks/>
          </p:cNvSpPr>
          <p:nvPr/>
        </p:nvSpPr>
        <p:spPr bwMode="auto">
          <a:xfrm>
            <a:off x="5659438" y="3048000"/>
            <a:ext cx="2863850" cy="2270125"/>
          </a:xfrm>
          <a:custGeom>
            <a:avLst/>
            <a:gdLst>
              <a:gd name="T0" fmla="*/ 0 w 1804"/>
              <a:gd name="T1" fmla="*/ 2147483646 h 1430"/>
              <a:gd name="T2" fmla="*/ 2147483646 w 1804"/>
              <a:gd name="T3" fmla="*/ 2147483646 h 1430"/>
              <a:gd name="T4" fmla="*/ 2147483646 w 1804"/>
              <a:gd name="T5" fmla="*/ 2147483646 h 1430"/>
              <a:gd name="T6" fmla="*/ 2147483646 w 1804"/>
              <a:gd name="T7" fmla="*/ 2147483646 h 1430"/>
              <a:gd name="T8" fmla="*/ 2147483646 w 1804"/>
              <a:gd name="T9" fmla="*/ 2147483646 h 14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4"/>
              <a:gd name="T16" fmla="*/ 0 h 1430"/>
              <a:gd name="T17" fmla="*/ 1804 w 1804"/>
              <a:gd name="T18" fmla="*/ 1430 h 14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4" h="1430">
                <a:moveTo>
                  <a:pt x="0" y="1430"/>
                </a:moveTo>
                <a:cubicBezTo>
                  <a:pt x="36" y="1210"/>
                  <a:pt x="52" y="1027"/>
                  <a:pt x="144" y="806"/>
                </a:cubicBezTo>
                <a:cubicBezTo>
                  <a:pt x="236" y="585"/>
                  <a:pt x="384" y="212"/>
                  <a:pt x="551" y="106"/>
                </a:cubicBezTo>
                <a:cubicBezTo>
                  <a:pt x="718" y="0"/>
                  <a:pt x="937" y="45"/>
                  <a:pt x="1146" y="169"/>
                </a:cubicBezTo>
                <a:cubicBezTo>
                  <a:pt x="1355" y="293"/>
                  <a:pt x="1667" y="710"/>
                  <a:pt x="1804" y="8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7" name="Title 1">
            <a:extLst>
              <a:ext uri="{FF2B5EF4-FFF2-40B4-BE49-F238E27FC236}">
                <a16:creationId xmlns:a16="http://schemas.microsoft.com/office/drawing/2014/main" id="{B58ECE6B-B729-AC4A-B8FE-F245B2AFD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Large Blocks: </a:t>
            </a:r>
            <a:r>
              <a:rPr lang="en-US" altLang="en-US" sz="3600">
                <a:ea typeface="ＭＳ Ｐゴシック" panose="020B0600070205080204" pitchFamily="34" charset="-128"/>
              </a:rPr>
              <a:t>Critical-Word and Subblocking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E37BA-8DDC-6E43-AA8B-522F0D84B1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Large cache blocks can take a long time to fill into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fill cache line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critical word first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restart cache access before complete fill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Large cache blocks can waste bus bandwidth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a block into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associate separate valid and dirty bits for each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Recall: When is this useful?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9619" name="Slide Number Placeholder 3">
            <a:extLst>
              <a:ext uri="{FF2B5EF4-FFF2-40B4-BE49-F238E27FC236}">
                <a16:creationId xmlns:a16="http://schemas.microsoft.com/office/drawing/2014/main" id="{8E27A143-DCAF-3F4E-A937-B7483E383B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677359-8505-E842-A7E4-71CA5B8260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9620" name="Rectangle 4">
            <a:extLst>
              <a:ext uri="{FF2B5EF4-FFF2-40B4-BE49-F238E27FC236}">
                <a16:creationId xmlns:a16="http://schemas.microsoft.com/office/drawing/2014/main" id="{14685073-0D12-134B-B816-29571C3FF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1" name="Rectangle 5">
            <a:extLst>
              <a:ext uri="{FF2B5EF4-FFF2-40B4-BE49-F238E27FC236}">
                <a16:creationId xmlns:a16="http://schemas.microsoft.com/office/drawing/2014/main" id="{7111338C-9C57-F448-BADA-706627286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54102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9622" name="Rectangle 6">
            <a:extLst>
              <a:ext uri="{FF2B5EF4-FFF2-40B4-BE49-F238E27FC236}">
                <a16:creationId xmlns:a16="http://schemas.microsoft.com/office/drawing/2014/main" id="{D1D7FAC7-6287-4A4A-BA8E-C0BDE9249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3" name="Rectangle 7">
            <a:extLst>
              <a:ext uri="{FF2B5EF4-FFF2-40B4-BE49-F238E27FC236}">
                <a16:creationId xmlns:a16="http://schemas.microsoft.com/office/drawing/2014/main" id="{497CB876-A3AB-1B46-B241-16C60765E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4" name="Rectangle 8">
            <a:extLst>
              <a:ext uri="{FF2B5EF4-FFF2-40B4-BE49-F238E27FC236}">
                <a16:creationId xmlns:a16="http://schemas.microsoft.com/office/drawing/2014/main" id="{00BD4973-301A-D546-945D-5B6659851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5" name="Rectangle 9">
            <a:extLst>
              <a:ext uri="{FF2B5EF4-FFF2-40B4-BE49-F238E27FC236}">
                <a16:creationId xmlns:a16="http://schemas.microsoft.com/office/drawing/2014/main" id="{40975EFA-0910-1F4E-9240-2E0DD871B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6" name="Rectangle 10">
            <a:extLst>
              <a:ext uri="{FF2B5EF4-FFF2-40B4-BE49-F238E27FC236}">
                <a16:creationId xmlns:a16="http://schemas.microsoft.com/office/drawing/2014/main" id="{2EC4707B-794C-CC40-BFEF-2757988CA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9627" name="Rectangle 11">
            <a:extLst>
              <a:ext uri="{FF2B5EF4-FFF2-40B4-BE49-F238E27FC236}">
                <a16:creationId xmlns:a16="http://schemas.microsoft.com/office/drawing/2014/main" id="{E583ADB0-050C-8345-940F-54CE6AE19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8" name="Oval 12">
            <a:extLst>
              <a:ext uri="{FF2B5EF4-FFF2-40B4-BE49-F238E27FC236}">
                <a16:creationId xmlns:a16="http://schemas.microsoft.com/office/drawing/2014/main" id="{A045F523-8170-7243-A134-5C2364E3002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9" name="Oval 13">
            <a:extLst>
              <a:ext uri="{FF2B5EF4-FFF2-40B4-BE49-F238E27FC236}">
                <a16:creationId xmlns:a16="http://schemas.microsoft.com/office/drawing/2014/main" id="{0CA137CA-3570-4744-B82A-41A4D97AB8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0" name="Oval 14">
            <a:extLst>
              <a:ext uri="{FF2B5EF4-FFF2-40B4-BE49-F238E27FC236}">
                <a16:creationId xmlns:a16="http://schemas.microsoft.com/office/drawing/2014/main" id="{80406493-0AB2-8A4D-8D3D-C6DAE9B0DAA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1" name="Oval 15">
            <a:extLst>
              <a:ext uri="{FF2B5EF4-FFF2-40B4-BE49-F238E27FC236}">
                <a16:creationId xmlns:a16="http://schemas.microsoft.com/office/drawing/2014/main" id="{A7908004-60CF-D847-9028-3D55A1BD64B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2" name="Rectangle 9">
            <a:extLst>
              <a:ext uri="{FF2B5EF4-FFF2-40B4-BE49-F238E27FC236}">
                <a16:creationId xmlns:a16="http://schemas.microsoft.com/office/drawing/2014/main" id="{8BD7874C-BAA8-C949-9499-414379886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3" name="Rectangle 9">
            <a:extLst>
              <a:ext uri="{FF2B5EF4-FFF2-40B4-BE49-F238E27FC236}">
                <a16:creationId xmlns:a16="http://schemas.microsoft.com/office/drawing/2014/main" id="{DA644F50-9A88-5941-996B-D5966A865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4" name="Rectangle 9">
            <a:extLst>
              <a:ext uri="{FF2B5EF4-FFF2-40B4-BE49-F238E27FC236}">
                <a16:creationId xmlns:a16="http://schemas.microsoft.com/office/drawing/2014/main" id="{586E6CF0-E165-2240-8B70-3941C73E5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Title 1">
            <a:extLst>
              <a:ext uri="{FF2B5EF4-FFF2-40B4-BE49-F238E27FC236}">
                <a16:creationId xmlns:a16="http://schemas.microsoft.com/office/drawing/2014/main" id="{8D98BFA0-99B2-F64A-9BD8-B8769CC29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55D8F-6FF8-4E48-8F28-31305B0EF2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" y="914400"/>
            <a:ext cx="9005888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many blocks can be present in the same index (i.e., set)?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Larger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miss rate (reduced conflicts)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higher hit latency and area cost (plus diminishing returns)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Smaller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hit latency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Especially important for L1 caches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Is power of 2 associativity required?</a:t>
            </a: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0643" name="Slide Number Placeholder 3">
            <a:extLst>
              <a:ext uri="{FF2B5EF4-FFF2-40B4-BE49-F238E27FC236}">
                <a16:creationId xmlns:a16="http://schemas.microsoft.com/office/drawing/2014/main" id="{716AA897-F03A-184E-8E70-6932FD3563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918969F-C166-4549-B472-67EFBC00DC2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0644" name="Freeform 5">
            <a:extLst>
              <a:ext uri="{FF2B5EF4-FFF2-40B4-BE49-F238E27FC236}">
                <a16:creationId xmlns:a16="http://schemas.microsoft.com/office/drawing/2014/main" id="{4BB3A8F6-F064-CF45-8C84-A17B6B90080A}"/>
              </a:ext>
            </a:extLst>
          </p:cNvPr>
          <p:cNvSpPr>
            <a:spLocks/>
          </p:cNvSpPr>
          <p:nvPr/>
        </p:nvSpPr>
        <p:spPr bwMode="auto">
          <a:xfrm>
            <a:off x="5527675" y="3414713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5" name="Text Box 7">
            <a:extLst>
              <a:ext uri="{FF2B5EF4-FFF2-40B4-BE49-F238E27FC236}">
                <a16:creationId xmlns:a16="http://schemas.microsoft.com/office/drawing/2014/main" id="{E8C154C2-076A-D147-B491-1D05E0295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2225" y="573405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associativity</a:t>
            </a:r>
          </a:p>
        </p:txBody>
      </p:sp>
      <p:sp>
        <p:nvSpPr>
          <p:cNvPr id="240646" name="Freeform 8">
            <a:extLst>
              <a:ext uri="{FF2B5EF4-FFF2-40B4-BE49-F238E27FC236}">
                <a16:creationId xmlns:a16="http://schemas.microsoft.com/office/drawing/2014/main" id="{4EB1FF55-ACDA-7F4B-86A8-166C5A3234A3}"/>
              </a:ext>
            </a:extLst>
          </p:cNvPr>
          <p:cNvSpPr>
            <a:spLocks/>
          </p:cNvSpPr>
          <p:nvPr/>
        </p:nvSpPr>
        <p:spPr bwMode="auto">
          <a:xfrm>
            <a:off x="5813425" y="341471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7" name="Text Box 6">
            <a:extLst>
              <a:ext uri="{FF2B5EF4-FFF2-40B4-BE49-F238E27FC236}">
                <a16:creationId xmlns:a16="http://schemas.microsoft.com/office/drawing/2014/main" id="{B7008063-7CC5-0243-9A0B-D2F1C89F0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13055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Title 1">
            <a:extLst>
              <a:ext uri="{FF2B5EF4-FFF2-40B4-BE49-F238E27FC236}">
                <a16:creationId xmlns:a16="http://schemas.microsoft.com/office/drawing/2014/main" id="{8D920F56-9B9B-F247-A317-DC0AB3A48E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Classification of Cache Misses</a:t>
            </a: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9EA6A80F-F22E-B442-80E6-FCFE792BEA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5344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Compulsory miss 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first reference to an address (block) always results in a miss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subsequent references should hit unless the cache block is displaced for the reasons below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Capacity miss 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cache is too small to hold everything needed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defined as the misses that would occur even in a fully-associative cache (with optimal replacement) of the same capacity 	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Conflict miss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defined as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any miss that is neither a compulsory nor a capacity miss	</a:t>
            </a:r>
          </a:p>
        </p:txBody>
      </p:sp>
      <p:sp>
        <p:nvSpPr>
          <p:cNvPr id="242691" name="Slide Number Placeholder 3">
            <a:extLst>
              <a:ext uri="{FF2B5EF4-FFF2-40B4-BE49-F238E27FC236}">
                <a16:creationId xmlns:a16="http://schemas.microsoft.com/office/drawing/2014/main" id="{18F47AAE-3071-384D-8FE1-8E5E9252A6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233B88-6CD8-FF4B-82E3-0E64DCBB7D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Title 1">
            <a:extLst>
              <a:ext uri="{FF2B5EF4-FFF2-40B4-BE49-F238E27FC236}">
                <a16:creationId xmlns:a16="http://schemas.microsoft.com/office/drawing/2014/main" id="{0A540D80-C58E-3548-907D-0DCF99C7A7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Reduce Each Miss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75350-184D-4246-B62F-3CFF71A80F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Compulsory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Caching cannot help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Prefetching can: Anticipate which blocks will be needed soon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Conflict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More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Other ways to get more associativity without making the cache associative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Victim cache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Better, randomized indexing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Software hints?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Capacity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Utilize cache space better: keep blocks that will be referenced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Software management: divide working set and computation such that each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computation phase</a:t>
            </a:r>
            <a:r>
              <a:rPr lang="ja-JP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fits in cache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3715" name="Slide Number Placeholder 3">
            <a:extLst>
              <a:ext uri="{FF2B5EF4-FFF2-40B4-BE49-F238E27FC236}">
                <a16:creationId xmlns:a16="http://schemas.microsoft.com/office/drawing/2014/main" id="{264469E5-D0F6-394F-B960-DB96223F84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2B1A69-60C9-3741-A171-4C600731048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>
            <a:extLst>
              <a:ext uri="{FF2B5EF4-FFF2-40B4-BE49-F238E27FC236}">
                <a16:creationId xmlns:a16="http://schemas.microsoft.com/office/drawing/2014/main" id="{78FEAB72-A105-5849-917A-CCFA8D3CF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Improve Cache Performance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4A4107A0-393D-4C40-80D5-EAECBEE26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Three fundamental goals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rate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Caveat: reducing miss rate can reduce performance if more costly-to-refetch blocks are evicted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latency or miss cost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hit latency or hit cost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above three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together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affect performance </a:t>
            </a:r>
          </a:p>
        </p:txBody>
      </p:sp>
      <p:sp>
        <p:nvSpPr>
          <p:cNvPr id="244739" name="Slide Number Placeholder 3">
            <a:extLst>
              <a:ext uri="{FF2B5EF4-FFF2-40B4-BE49-F238E27FC236}">
                <a16:creationId xmlns:a16="http://schemas.microsoft.com/office/drawing/2014/main" id="{09DCB6C1-1F1B-4048-ACB8-A57C34A06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49D414F-D48A-7A40-89D7-DBBC140E5DD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AADF843D-6DE8-0F43-94EE-C26E146217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</a:t>
            </a:r>
          </a:p>
        </p:txBody>
      </p:sp>
      <p:sp>
        <p:nvSpPr>
          <p:cNvPr id="81922" name="Content Placeholder 2">
            <a:extLst>
              <a:ext uri="{FF2B5EF4-FFF2-40B4-BE49-F238E27FC236}">
                <a16:creationId xmlns:a16="http://schemas.microsoft.com/office/drawing/2014/main" id="{025F17BC-A7FC-D34A-BBCD-7F5CAC5D56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Generically, any structure that “</a:t>
            </a:r>
            <a:r>
              <a:rPr lang="en-US" altLang="ja-JP" dirty="0" err="1">
                <a:ea typeface="ＭＳ Ｐゴシック" panose="020B0600070205080204" pitchFamily="34" charset="-128"/>
              </a:rPr>
              <a:t>memoizes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frequently used results to avoid repeating the long-latency operations required to reproduce the results from scratch, e.g. a web cache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Most commonly in the processor design context: an automatically-managed memory structure based on SRAM</a:t>
            </a:r>
          </a:p>
          <a:p>
            <a:pPr lvl="1"/>
            <a:r>
              <a:rPr lang="en-US" altLang="en-US" dirty="0" err="1">
                <a:ea typeface="ＭＳ Ｐゴシック" panose="020B0600070205080204" pitchFamily="34" charset="-128"/>
              </a:rPr>
              <a:t>memoize</a:t>
            </a:r>
            <a:r>
              <a:rPr lang="en-US" altLang="en-US" dirty="0">
                <a:ea typeface="ＭＳ Ｐゴシック" panose="020B0600070205080204" pitchFamily="34" charset="-128"/>
              </a:rPr>
              <a:t> in SRAM the most frequently accessed DRAM memory locations to avoid repeatedly paying for the DRAM access latency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91EF5C3-0C3C-EA4D-8294-FA2CFED87B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4F9C6-3E88-8144-A416-A1F30DD26B4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5966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Title 1">
            <a:extLst>
              <a:ext uri="{FF2B5EF4-FFF2-40B4-BE49-F238E27FC236}">
                <a16:creationId xmlns:a16="http://schemas.microsoft.com/office/drawing/2014/main" id="{7C5BBB5B-ABB6-DA4E-AA6E-7E699E6D1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Improving Basic Cache Performance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DF05D92-C721-F640-9EA8-A935A7675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dirty="0"/>
              <a:t>Reducing miss rate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More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Alternatives/enhancements to associativity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Victim caches, hashing, pseudo-associativity, skewed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  <a:p>
            <a:pPr lvl="1">
              <a:buFont typeface="Wingdings" charset="2"/>
              <a:buChar char="q"/>
              <a:defRPr/>
            </a:pPr>
            <a:endParaRPr lang="en-US" sz="400" dirty="0">
              <a:ea typeface="ＭＳ Ｐゴシック" charset="0"/>
            </a:endParaRPr>
          </a:p>
          <a:p>
            <a:pPr>
              <a:buFont typeface="Wingdings" charset="2"/>
              <a:buChar char="n"/>
              <a:defRPr/>
            </a:pPr>
            <a:r>
              <a:rPr lang="en-US" dirty="0"/>
              <a:t>Reducing miss latency/cost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Multi-level caches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Critical word first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err="1">
                <a:solidFill>
                  <a:srgbClr val="7F7F7F"/>
                </a:solidFill>
                <a:ea typeface="ＭＳ Ｐゴシック" charset="0"/>
              </a:rPr>
              <a:t>Subblocking</a:t>
            </a: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/sectoring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Non-blocking caches (multiple cache misses in parallel)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Multiple accesses per cycle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</p:txBody>
      </p:sp>
      <p:sp>
        <p:nvSpPr>
          <p:cNvPr id="245763" name="Slide Number Placeholder 3">
            <a:extLst>
              <a:ext uri="{FF2B5EF4-FFF2-40B4-BE49-F238E27FC236}">
                <a16:creationId xmlns:a16="http://schemas.microsoft.com/office/drawing/2014/main" id="{B3B69DDE-38D8-7447-9692-0E055554F9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6F8AC76-C750-B345-817C-760790AE1CA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Title 1">
            <a:extLst>
              <a:ext uri="{FF2B5EF4-FFF2-40B4-BE49-F238E27FC236}">
                <a16:creationId xmlns:a16="http://schemas.microsoft.com/office/drawing/2014/main" id="{03E0D8F3-E70F-B547-A4EB-1BE20E4637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Software Approaches for Higher Hit Rate</a:t>
            </a:r>
          </a:p>
        </p:txBody>
      </p:sp>
      <p:sp>
        <p:nvSpPr>
          <p:cNvPr id="246786" name="Content Placeholder 2">
            <a:extLst>
              <a:ext uri="{FF2B5EF4-FFF2-40B4-BE49-F238E27FC236}">
                <a16:creationId xmlns:a16="http://schemas.microsoft.com/office/drawing/2014/main" id="{7E28AFE1-0E8B-AD4D-95FC-2A0B13CBD7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Restructuring data layout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Data structure separation/merging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Blocking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…</a:t>
            </a:r>
          </a:p>
        </p:txBody>
      </p:sp>
      <p:sp>
        <p:nvSpPr>
          <p:cNvPr id="246787" name="Slide Number Placeholder 3">
            <a:extLst>
              <a:ext uri="{FF2B5EF4-FFF2-40B4-BE49-F238E27FC236}">
                <a16:creationId xmlns:a16="http://schemas.microsoft.com/office/drawing/2014/main" id="{1A2CD187-5423-8E41-ABFB-567B3DF6B8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5E2CE9B-EE46-FF4D-863F-9B0CF9677C4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Title 1">
            <a:extLst>
              <a:ext uri="{FF2B5EF4-FFF2-40B4-BE49-F238E27FC236}">
                <a16:creationId xmlns:a16="http://schemas.microsoft.com/office/drawing/2014/main" id="{04BF37DC-1204-3B4F-A5EA-0A59399A5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756-14BF-1644-BA3D-B39294342A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04275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Idea: Restructure data layout or data access patterns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Example: If column-major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x[i+1,j] follows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x[i,j+1] is far away from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This is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Other optimizations can also increase hit rate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Loop fusion, array merging, …</a:t>
            </a:r>
          </a:p>
        </p:txBody>
      </p:sp>
      <p:sp>
        <p:nvSpPr>
          <p:cNvPr id="247811" name="Slide Number Placeholder 3">
            <a:extLst>
              <a:ext uri="{FF2B5EF4-FFF2-40B4-BE49-F238E27FC236}">
                <a16:creationId xmlns:a16="http://schemas.microsoft.com/office/drawing/2014/main" id="{CE5F03FC-3304-C14C-98C1-9D14208B37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466C94B-91E0-824B-9C0D-07B758FBA22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1F71B7-DAB3-1D45-9EAA-822AA962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13" y="2943225"/>
            <a:ext cx="3035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Poor code	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for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= 1, rows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for j = 1, columns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      sum = sum + x[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i,j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FADE3-03FC-F348-8825-713C648B8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963" y="2943225"/>
            <a:ext cx="38782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Better code			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for j = 1, columns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for i = 1, rows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     sum = sum + x[i,j]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Title 1">
            <a:extLst>
              <a:ext uri="{FF2B5EF4-FFF2-40B4-BE49-F238E27FC236}">
                <a16:creationId xmlns:a16="http://schemas.microsoft.com/office/drawing/2014/main" id="{16B53E08-421B-7A45-8C30-E6FB197D67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 (II)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7D554ED4-E9EE-AF40-8D7E-E9E980194D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Blocking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loops operating on arrays into computation chunks so that each chunk can hold its data in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Avoids cache conflicts between different chunks of computation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Essentially: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Divide the working set so that each piece fits in the cache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Also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Tiling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8835" name="Slide Number Placeholder 3">
            <a:extLst>
              <a:ext uri="{FF2B5EF4-FFF2-40B4-BE49-F238E27FC236}">
                <a16:creationId xmlns:a16="http://schemas.microsoft.com/office/drawing/2014/main" id="{CCE4354E-DC2C-8E49-A078-0EEB05C17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77E7AE0-EC71-4D48-959A-8A23F1B0388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Title 4">
            <a:extLst>
              <a:ext uri="{FF2B5EF4-FFF2-40B4-BE49-F238E27FC236}">
                <a16:creationId xmlns:a16="http://schemas.microsoft.com/office/drawing/2014/main" id="{B3B61342-CAAC-4D4A-84DD-0C03054F5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71500" y="1219200"/>
            <a:ext cx="8077200" cy="1752600"/>
          </a:xfrm>
        </p:spPr>
        <p:txBody>
          <a:bodyPr/>
          <a:lstStyle/>
          <a:p>
            <a:pPr algn="ctr"/>
            <a:r>
              <a:rPr lang="en-US" altLang="en-US" sz="4200" dirty="0">
                <a:ea typeface="ＭＳ Ｐゴシック" panose="020B0600070205080204" pitchFamily="34" charset="-128"/>
              </a:rPr>
              <a:t>We did not cover the following slides. They are for your preparation for the next lecture.</a:t>
            </a:r>
            <a:endParaRPr lang="en-US" altLang="en-US" sz="4200" i="1" dirty="0">
              <a:ea typeface="ＭＳ Ｐゴシック" panose="020B0600070205080204" pitchFamily="34" charset="-128"/>
            </a:endParaRPr>
          </a:p>
        </p:txBody>
      </p:sp>
      <p:sp>
        <p:nvSpPr>
          <p:cNvPr id="147458" name="Subtitle 5">
            <a:extLst>
              <a:ext uri="{FF2B5EF4-FFF2-40B4-BE49-F238E27FC236}">
                <a16:creationId xmlns:a16="http://schemas.microsoft.com/office/drawing/2014/main" id="{9DB6FDF7-35DA-6B4E-B3B2-45483634AF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7459" name="Slide Number Placeholder 3">
            <a:extLst>
              <a:ext uri="{FF2B5EF4-FFF2-40B4-BE49-F238E27FC236}">
                <a16:creationId xmlns:a16="http://schemas.microsoft.com/office/drawing/2014/main" id="{D98AE309-1272-A24F-8CDB-8E56AC5CA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9C7D8B-1B60-6F4A-8448-9203B3C692E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06154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Title 1">
            <a:extLst>
              <a:ext uri="{FF2B5EF4-FFF2-40B4-BE49-F238E27FC236}">
                <a16:creationId xmlns:a16="http://schemas.microsoft.com/office/drawing/2014/main" id="{70AB9A01-9A67-1D45-9612-2EE4D2736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2BEB-3FF4-1843-B98F-5AA33DDF8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38725" y="996950"/>
            <a:ext cx="3800475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Pointer based traversal (e.g., of a linked list)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Assume a huge linked list (1B nodes) and unique keys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Why does the code on the left have poor cache hit rate?</a:t>
            </a:r>
          </a:p>
          <a:p>
            <a:pPr lvl="1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Other fields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occupy most of the cache line even though rarely accessed!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9859" name="Slide Number Placeholder 3">
            <a:extLst>
              <a:ext uri="{FF2B5EF4-FFF2-40B4-BE49-F238E27FC236}">
                <a16:creationId xmlns:a16="http://schemas.microsoft.com/office/drawing/2014/main" id="{697118B5-154F-EB44-93F4-26F9755CF5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704587-0459-BF47-BA07-3066F87C4E6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9860" name="TextBox 4">
            <a:extLst>
              <a:ext uri="{FF2B5EF4-FFF2-40B4-BE49-F238E27FC236}">
                <a16:creationId xmlns:a16="http://schemas.microsoft.com/office/drawing/2014/main" id="{DE0BE8B3-289A-6B40-B1F2-14D52AFB4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320800"/>
            <a:ext cx="43672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struct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struct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int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if (node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other fields of node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node = 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Title 1">
            <a:extLst>
              <a:ext uri="{FF2B5EF4-FFF2-40B4-BE49-F238E27FC236}">
                <a16:creationId xmlns:a16="http://schemas.microsoft.com/office/drawing/2014/main" id="{C944B377-BE44-D844-AEBA-3F6ED504EA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AAEE-D615-5348-BF4C-55F7357AB62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3600" y="996950"/>
            <a:ext cx="4165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separate frequently-used fields of a data structure and pack them into a separate data structure</a:t>
            </a:r>
          </a:p>
          <a:p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Who should do this?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Programmer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Profiling vs. dynamic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Hardware?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Who can determine what is frequently used?</a:t>
            </a:r>
          </a:p>
        </p:txBody>
      </p:sp>
      <p:sp>
        <p:nvSpPr>
          <p:cNvPr id="250883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50884" name="TextBox 4">
            <a:extLst>
              <a:ext uri="{FF2B5EF4-FFF2-40B4-BE49-F238E27FC236}">
                <a16:creationId xmlns:a16="http://schemas.microsoft.com/office/drawing/2014/main" id="{EBE25C97-7734-2647-9769-2028E4E59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6950"/>
            <a:ext cx="436721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Node-data* node-data;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nodenode-data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Rectangle 4">
            <a:extLst>
              <a:ext uri="{FF2B5EF4-FFF2-40B4-BE49-F238E27FC236}">
                <a16:creationId xmlns:a16="http://schemas.microsoft.com/office/drawing/2014/main" id="{D72907E6-9C3A-2445-B0DF-6040E291D6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Multi-Core Issues in Caching</a:t>
            </a:r>
          </a:p>
        </p:txBody>
      </p:sp>
      <p:sp>
        <p:nvSpPr>
          <p:cNvPr id="251906" name="Rectangle 5">
            <a:extLst>
              <a:ext uri="{FF2B5EF4-FFF2-40B4-BE49-F238E27FC236}">
                <a16:creationId xmlns:a16="http://schemas.microsoft.com/office/drawing/2014/main" id="{DD1573CE-B090-D34E-98AB-A4557B171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Caches in a Multi-Core System</a:t>
            </a: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B748-E268-E246-9A86-A53D1EA23BB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255712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99231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409825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383631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423319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275012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392487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406774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394868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1066800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983581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401887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1703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587875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165600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583112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383631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413793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3051175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503612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300412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450431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176588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459162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"/>
                <a:cs typeface="+mn-cs"/>
              </a:rPr>
              <a:t>DRAM MEMORY CONTROLLER</a:t>
            </a:r>
          </a:p>
        </p:txBody>
      </p:sp>
    </p:spTree>
    <p:extLst>
      <p:ext uri="{BB962C8B-B14F-4D97-AF65-F5344CB8AC3E}">
        <p14:creationId xmlns:p14="http://schemas.microsoft.com/office/powerpoint/2010/main" val="2467516204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Title 1">
            <a:extLst>
              <a:ext uri="{FF2B5EF4-FFF2-40B4-BE49-F238E27FC236}">
                <a16:creationId xmlns:a16="http://schemas.microsoft.com/office/drawing/2014/main" id="{930AA7BE-584C-B246-A2B6-8D189FFD3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Caches in Multi-Core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9651-EBFB-BE4A-8B3E-E7E9924367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efficiency becomes even more important in a multi-core/multi-threaded system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Memory bandwidth is at premium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 space is a limited resource across cores/threads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do we design the caches in a multi-core system?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Many decisions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Shared vs. private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maximize performance of the entire system?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provide </a:t>
            </a:r>
            <a:r>
              <a:rPr lang="en-US" altLang="en-US" dirty="0" err="1">
                <a:ea typeface="ＭＳ Ｐゴシック" panose="020B0600070205080204" pitchFamily="34" charset="-128"/>
              </a:rPr>
              <a:t>QoS</a:t>
            </a:r>
            <a:r>
              <a:rPr lang="en-US" altLang="en-US" dirty="0">
                <a:ea typeface="ＭＳ Ｐゴシック" panose="020B0600070205080204" pitchFamily="34" charset="-128"/>
              </a:rPr>
              <a:t> to different threads in a shared cache?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Should cache management algorithms be aware of threads?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should space be allocated to threads in a shared cache?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3955" name="Slide Number Placeholder 3">
            <a:extLst>
              <a:ext uri="{FF2B5EF4-FFF2-40B4-BE49-F238E27FC236}">
                <a16:creationId xmlns:a16="http://schemas.microsoft.com/office/drawing/2014/main" id="{129719B7-C950-C743-B805-6671882DA8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576236-E578-2449-BC66-E93C06966B05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49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7A910356-E702-7141-84CA-35688C4EC6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</a:t>
            </a:r>
          </a:p>
        </p:txBody>
      </p:sp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id="{D8906BF3-D470-C44E-94AE-16409CD4F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9475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Block (line): </a:t>
            </a:r>
            <a:r>
              <a:rPr lang="en-US" dirty="0"/>
              <a:t>Unit of storage in the cache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Memory is logically divided into cache blocks that map to locations in the cache</a:t>
            </a:r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On a reference: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HIT</a:t>
            </a:r>
            <a:r>
              <a:rPr lang="en-US" dirty="0">
                <a:ea typeface="ＭＳ Ｐゴシック" charset="0"/>
              </a:rPr>
              <a:t>: If in cache, use cached data instead of accessing memory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MISS</a:t>
            </a:r>
            <a:r>
              <a:rPr lang="en-US" dirty="0">
                <a:ea typeface="ＭＳ Ｐゴシック" charset="0"/>
              </a:rPr>
              <a:t>: If not in cache, bring block into cache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ea typeface="ＭＳ Ｐゴシック" charset="0"/>
              </a:rPr>
              <a:t>Maybe have to kick something else out to do it</a:t>
            </a:r>
          </a:p>
          <a:p>
            <a:pPr marL="671512" lvl="2" indent="0">
              <a:buFont typeface="Wingdings" charset="0"/>
              <a:buNone/>
              <a:defRPr/>
            </a:pPr>
            <a:endParaRPr lang="en-US" sz="10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Some important cache design decisions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Placement</a:t>
            </a:r>
            <a:r>
              <a:rPr lang="en-US" dirty="0">
                <a:ea typeface="ＭＳ Ｐゴシック" charset="0"/>
              </a:rPr>
              <a:t>: where and how to place/find a block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Replacement</a:t>
            </a:r>
            <a:r>
              <a:rPr lang="en-US" dirty="0">
                <a:ea typeface="ＭＳ Ｐゴシック" charset="0"/>
              </a:rPr>
              <a:t>: what data to remove to make room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Granularity of management</a:t>
            </a:r>
            <a:r>
              <a:rPr lang="en-US" dirty="0">
                <a:ea typeface="ＭＳ Ｐゴシック" charset="0"/>
              </a:rPr>
              <a:t>: large or small blocks? </a:t>
            </a:r>
            <a:r>
              <a:rPr lang="en-US" dirty="0" err="1">
                <a:ea typeface="ＭＳ Ｐゴシック" charset="0"/>
              </a:rPr>
              <a:t>Subblocks</a:t>
            </a:r>
            <a:r>
              <a:rPr lang="en-US" dirty="0">
                <a:ea typeface="ＭＳ Ｐゴシック" charset="0"/>
              </a:rPr>
              <a:t>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Write policy</a:t>
            </a:r>
            <a:r>
              <a:rPr lang="en-US" dirty="0">
                <a:ea typeface="ＭＳ Ｐゴシック" charset="0"/>
              </a:rPr>
              <a:t>: what do we do about writes?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Instructions/data</a:t>
            </a:r>
            <a:r>
              <a:rPr lang="en-US" dirty="0">
                <a:ea typeface="ＭＳ Ｐゴシック" charset="0"/>
              </a:rPr>
              <a:t>: do we treat them separately?</a:t>
            </a: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2F95E12C-D42B-B843-930C-EC1F0A2428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22B480-D4B6-2447-8777-76681E2BA1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74366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Title 1">
            <a:extLst>
              <a:ext uri="{FF2B5EF4-FFF2-40B4-BE49-F238E27FC236}">
                <a16:creationId xmlns:a16="http://schemas.microsoft.com/office/drawing/2014/main" id="{B52B3FD7-B48E-C648-AF68-01C319321C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Concept and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3D295-5FAD-7E43-8370-769DBACD73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Instead of dedicating a hardware resource to a hardware context, allow multiple contexts to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Example resources: functional units, pipeline, caches, buses,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Resource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improves utilization/efficiency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 throughput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a resource is left idle by one thread, another thread can use it; no need to replicate shared data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Reduces communication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For example, data shared between multiple threads can be kept in the same cache in multithreaded processors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Compatible with the shared memory programming model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6003" name="Slide Number Placeholder 3">
            <a:extLst>
              <a:ext uri="{FF2B5EF4-FFF2-40B4-BE49-F238E27FC236}">
                <a16:creationId xmlns:a16="http://schemas.microsoft.com/office/drawing/2014/main" id="{FFE3F9FA-0DF2-9149-AE84-DF8A024324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141715-CD8F-4D4F-A2FD-F3B4D166C82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Title 1">
            <a:extLst>
              <a:ext uri="{FF2B5EF4-FFF2-40B4-BE49-F238E27FC236}">
                <a16:creationId xmlns:a16="http://schemas.microsoft.com/office/drawing/2014/main" id="{7D97BC46-DC34-8C43-A61A-CDB258514C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AD66-9212-0A4C-8541-7BD3F3656D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Resource sharing results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contention for resources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the resource is not idle, another thread cannot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If space is occupied by one thread, another thread needs to re-occupy it 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Sometimes reduces each or some thread</a:t>
            </a:r>
            <a:r>
              <a:rPr lang="ja-JP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 performance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	- Thread performance can be worse than when it is run alone 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Eliminates performance isolation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inconsistent performance across runs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Thread performance depends on co-executing threads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Uncontrolled (free-for-all)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degrades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QoS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Causes unfairness, starvation</a:t>
            </a:r>
          </a:p>
          <a:p>
            <a:pPr>
              <a:buFont typeface="Wingdings" pitchFamily="2" charset="2"/>
              <a:buNone/>
            </a:pPr>
            <a:endParaRPr lang="en-US" altLang="en-US" sz="1600" dirty="0">
              <a:ea typeface="ＭＳ Ｐゴシック" panose="020B0600070205080204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Need to efficiently and fairly utilize shared resources</a:t>
            </a:r>
          </a:p>
        </p:txBody>
      </p:sp>
      <p:sp>
        <p:nvSpPr>
          <p:cNvPr id="257027" name="Slide Number Placeholder 3">
            <a:extLst>
              <a:ext uri="{FF2B5EF4-FFF2-40B4-BE49-F238E27FC236}">
                <a16:creationId xmlns:a16="http://schemas.microsoft.com/office/drawing/2014/main" id="{492A8E6E-9AC0-7C43-BEC6-C5615E88DD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DB8A29-0F96-5A4A-A630-02DEC368C4D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  <p:extLst>
      <p:ext uri="{BB962C8B-B14F-4D97-AF65-F5344CB8AC3E}">
        <p14:creationId xmlns:p14="http://schemas.microsoft.com/office/powerpoint/2010/main" val="1510455098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Title 1">
            <a:extLst>
              <a:ext uri="{FF2B5EF4-FFF2-40B4-BE49-F238E27FC236}">
                <a16:creationId xmlns:a16="http://schemas.microsoft.com/office/drawing/2014/main" id="{4F233A2F-5590-1A4E-B780-787B02ED69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Shared Caches Between 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4CF2-47C1-BA4E-9B65-8ED293AAF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Advantages: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High effective capacity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Dynamic partitioning </a:t>
            </a:r>
            <a:r>
              <a:rPr lang="en-US" altLang="en-US" sz="1800" dirty="0">
                <a:ea typeface="ＭＳ Ｐゴシック" panose="020B0600070205080204" pitchFamily="34" charset="-128"/>
              </a:rPr>
              <a:t>of available cache space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No fragmentation due to static partitioning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If one core does not utilize some space, another core can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Easier to maintain coherence (a cache block is in a single location)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Slower access (cache not tightly coupled with the core)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Cores incur </a:t>
            </a:r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conflict misses due to other cores</a:t>
            </a:r>
            <a:r>
              <a:rPr lang="ja-JP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accesses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Misses due to inter-core interference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Some cores can destroy the hit rate of other cores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Guaranteeing a minimum level of service (or fairness) to each core is harder (how much space, how much bandwidth?)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9075" name="Slide Number Placeholder 3">
            <a:extLst>
              <a:ext uri="{FF2B5EF4-FFF2-40B4-BE49-F238E27FC236}">
                <a16:creationId xmlns:a16="http://schemas.microsoft.com/office/drawing/2014/main" id="{1870C7A5-25E1-304B-856D-3E1A74910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84913D5-510A-0840-831F-04915800CA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4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/>
            <a:r>
              <a:rPr lang="en-US" altLang="en-US" sz="4400">
                <a:ea typeface="ＭＳ Ｐゴシック" charset="-128"/>
              </a:rPr>
              <a:t>Cache Coherence</a:t>
            </a:r>
          </a:p>
        </p:txBody>
      </p:sp>
    </p:spTree>
    <p:extLst>
      <p:ext uri="{BB962C8B-B14F-4D97-AF65-F5344CB8AC3E}">
        <p14:creationId xmlns:p14="http://schemas.microsoft.com/office/powerpoint/2010/main" val="343088728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 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Basic question: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If multiple processors cache the same block, how do they ensure they all see a consistent state?</a:t>
            </a:r>
          </a:p>
        </p:txBody>
      </p:sp>
      <p:sp>
        <p:nvSpPr>
          <p:cNvPr id="93188" name="Oval 3"/>
          <p:cNvSpPr>
            <a:spLocks noChangeArrowheads="1"/>
          </p:cNvSpPr>
          <p:nvPr/>
        </p:nvSpPr>
        <p:spPr bwMode="auto">
          <a:xfrm>
            <a:off x="5422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5346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0" name="Line 5"/>
          <p:cNvSpPr>
            <a:spLocks noChangeShapeType="1"/>
          </p:cNvSpPr>
          <p:nvPr/>
        </p:nvSpPr>
        <p:spPr bwMode="auto">
          <a:xfrm>
            <a:off x="5797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1" name="Line 6"/>
          <p:cNvSpPr>
            <a:spLocks noChangeShapeType="1"/>
          </p:cNvSpPr>
          <p:nvPr/>
        </p:nvSpPr>
        <p:spPr bwMode="auto">
          <a:xfrm>
            <a:off x="5797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2" name="Oval 7"/>
          <p:cNvSpPr>
            <a:spLocks noChangeArrowheads="1"/>
          </p:cNvSpPr>
          <p:nvPr/>
        </p:nvSpPr>
        <p:spPr bwMode="auto">
          <a:xfrm>
            <a:off x="2755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3" name="Rectangle 8"/>
          <p:cNvSpPr>
            <a:spLocks noChangeArrowheads="1"/>
          </p:cNvSpPr>
          <p:nvPr/>
        </p:nvSpPr>
        <p:spPr bwMode="auto">
          <a:xfrm>
            <a:off x="2679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3130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3130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Rectangle 11"/>
          <p:cNvSpPr>
            <a:spLocks noChangeArrowheads="1"/>
          </p:cNvSpPr>
          <p:nvPr/>
        </p:nvSpPr>
        <p:spPr bwMode="auto">
          <a:xfrm>
            <a:off x="2838450" y="51308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7" name="Rectangle 12"/>
          <p:cNvSpPr>
            <a:spLocks noChangeArrowheads="1"/>
          </p:cNvSpPr>
          <p:nvPr/>
        </p:nvSpPr>
        <p:spPr bwMode="auto">
          <a:xfrm>
            <a:off x="3441700" y="5634037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8" name="Rectangle 13"/>
          <p:cNvSpPr>
            <a:spLocks noChangeArrowheads="1"/>
          </p:cNvSpPr>
          <p:nvPr/>
        </p:nvSpPr>
        <p:spPr bwMode="auto">
          <a:xfrm>
            <a:off x="2887663" y="2201862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3199" name="Rectangle 14"/>
          <p:cNvSpPr>
            <a:spLocks noChangeArrowheads="1"/>
          </p:cNvSpPr>
          <p:nvPr/>
        </p:nvSpPr>
        <p:spPr bwMode="auto">
          <a:xfrm>
            <a:off x="5554663" y="2200275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3200" name="Rectangle 15"/>
          <p:cNvSpPr>
            <a:spLocks noChangeArrowheads="1"/>
          </p:cNvSpPr>
          <p:nvPr/>
        </p:nvSpPr>
        <p:spPr bwMode="auto">
          <a:xfrm>
            <a:off x="3192463" y="5478462"/>
            <a:ext cx="29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3201" name="AutoShape 16"/>
          <p:cNvSpPr>
            <a:spLocks noChangeArrowheads="1"/>
          </p:cNvSpPr>
          <p:nvPr/>
        </p:nvSpPr>
        <p:spPr bwMode="auto">
          <a:xfrm>
            <a:off x="2527300" y="41338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2" name="Rectangle 17"/>
          <p:cNvSpPr>
            <a:spLocks noChangeArrowheads="1"/>
          </p:cNvSpPr>
          <p:nvPr/>
        </p:nvSpPr>
        <p:spPr bwMode="auto">
          <a:xfrm>
            <a:off x="3116263" y="4257675"/>
            <a:ext cx="26447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3203" name="Line 18"/>
          <p:cNvSpPr>
            <a:spLocks noChangeShapeType="1"/>
          </p:cNvSpPr>
          <p:nvPr/>
        </p:nvSpPr>
        <p:spPr bwMode="auto">
          <a:xfrm>
            <a:off x="4425950" y="47434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4" name="Rectangle 19"/>
          <p:cNvSpPr>
            <a:spLocks noChangeArrowheads="1"/>
          </p:cNvSpPr>
          <p:nvPr/>
        </p:nvSpPr>
        <p:spPr bwMode="auto">
          <a:xfrm>
            <a:off x="3725863" y="5934075"/>
            <a:ext cx="156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3205" name="TextBox 21"/>
          <p:cNvSpPr txBox="1">
            <a:spLocks noChangeArrowheads="1"/>
          </p:cNvSpPr>
          <p:nvPr/>
        </p:nvSpPr>
        <p:spPr bwMode="auto">
          <a:xfrm>
            <a:off x="3516313" y="5329237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5083013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4212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3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4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5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6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7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8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9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0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1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2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4223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4224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4225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6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4227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8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4229" name="Rectangle 22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4230" name="Rectangle 23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31" name="TextBox 23"/>
          <p:cNvSpPr txBox="1">
            <a:spLocks noChangeArrowheads="1"/>
          </p:cNvSpPr>
          <p:nvPr/>
        </p:nvSpPr>
        <p:spPr bwMode="auto">
          <a:xfrm>
            <a:off x="3552381" y="49339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4232" name="TextBox 24"/>
          <p:cNvSpPr txBox="1">
            <a:spLocks noChangeArrowheads="1"/>
          </p:cNvSpPr>
          <p:nvPr/>
        </p:nvSpPr>
        <p:spPr bwMode="auto">
          <a:xfrm>
            <a:off x="5455793" y="259715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585515528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5236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7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8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9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0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1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2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3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4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5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6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5247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5248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5249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0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5251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2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5253" name="Rectangle 20"/>
          <p:cNvSpPr>
            <a:spLocks noChangeArrowheads="1"/>
          </p:cNvSpPr>
          <p:nvPr/>
        </p:nvSpPr>
        <p:spPr bwMode="auto">
          <a:xfrm>
            <a:off x="763143" y="2613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5254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5255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6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7" name="TextBox 25"/>
          <p:cNvSpPr txBox="1">
            <a:spLocks noChangeArrowheads="1"/>
          </p:cNvSpPr>
          <p:nvPr/>
        </p:nvSpPr>
        <p:spPr bwMode="auto">
          <a:xfrm>
            <a:off x="3525393" y="49530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8" name="TextBox 26"/>
          <p:cNvSpPr txBox="1">
            <a:spLocks noChangeArrowheads="1"/>
          </p:cNvSpPr>
          <p:nvPr/>
        </p:nvSpPr>
        <p:spPr bwMode="auto">
          <a:xfrm>
            <a:off x="2826893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9" name="TextBox 27"/>
          <p:cNvSpPr txBox="1">
            <a:spLocks noChangeArrowheads="1"/>
          </p:cNvSpPr>
          <p:nvPr/>
        </p:nvSpPr>
        <p:spPr bwMode="auto">
          <a:xfrm>
            <a:off x="5473256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24325241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6260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1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2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3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4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5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6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7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8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9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0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6271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6272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6273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4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6275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6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6277" name="Rectangle 20"/>
          <p:cNvSpPr>
            <a:spLocks noChangeArrowheads="1"/>
          </p:cNvSpPr>
          <p:nvPr/>
        </p:nvSpPr>
        <p:spPr bwMode="auto">
          <a:xfrm>
            <a:off x="763143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6278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6279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0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1" name="TextBox 25"/>
          <p:cNvSpPr txBox="1">
            <a:spLocks noChangeArrowheads="1"/>
          </p:cNvSpPr>
          <p:nvPr/>
        </p:nvSpPr>
        <p:spPr bwMode="auto">
          <a:xfrm>
            <a:off x="3552381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2" name="TextBox 26"/>
          <p:cNvSpPr txBox="1">
            <a:spLocks noChangeArrowheads="1"/>
          </p:cNvSpPr>
          <p:nvPr/>
        </p:nvSpPr>
        <p:spPr bwMode="auto">
          <a:xfrm>
            <a:off x="5482781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3" name="TextBox 27"/>
          <p:cNvSpPr txBox="1">
            <a:spLocks noChangeArrowheads="1"/>
          </p:cNvSpPr>
          <p:nvPr/>
        </p:nvSpPr>
        <p:spPr bwMode="auto">
          <a:xfrm>
            <a:off x="2817368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8722085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Abstraction and Metrics</a:t>
            </a:r>
          </a:p>
        </p:txBody>
      </p:sp>
      <p:sp>
        <p:nvSpPr>
          <p:cNvPr id="83970" name="Content Placeholder 2">
            <a:extLst>
              <a:ext uri="{FF2B5EF4-FFF2-40B4-BE49-F238E27FC236}">
                <a16:creationId xmlns:a16="http://schemas.microsoft.com/office/drawing/2014/main" id="{5DAD75D3-1F4C-064F-9F3A-CC826C6AFC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Cache hit rate = (# hits) / (# hits + # misses) = (# hits) / (# accesses)</a:t>
            </a: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Average memory access time (AMAT)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	= ( hit-rate * hit-latency ) + ( miss-rate * miss-latency )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Aside: </a:t>
            </a:r>
            <a:r>
              <a:rPr lang="en-US" altLang="en-US" sz="2000" i="1" dirty="0">
                <a:ea typeface="ＭＳ Ｐゴシック" panose="020B0600070205080204" pitchFamily="34" charset="-128"/>
              </a:rPr>
              <a:t>Is reducing AMAT always beneficial for performance?</a:t>
            </a:r>
            <a:endParaRPr lang="en-US" altLang="en-US" sz="1900" i="1" dirty="0">
              <a:ea typeface="ＭＳ Ｐゴシック" panose="020B0600070205080204" pitchFamily="34" charset="-128"/>
            </a:endParaRP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973330-6274-2840-B449-11153AC7E4A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1652588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1838325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 Store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is the address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 the cache?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+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bookkeeping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1828800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Data Store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(stores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memory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1828800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1584325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339850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1584325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1828800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211638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211638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5842704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7284" name="Oval 3"/>
          <p:cNvSpPr>
            <a:spLocks noChangeArrowheads="1"/>
          </p:cNvSpPr>
          <p:nvPr/>
        </p:nvSpPr>
        <p:spPr bwMode="auto">
          <a:xfrm>
            <a:off x="5457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5" name="Rectangle 4"/>
          <p:cNvSpPr>
            <a:spLocks noChangeArrowheads="1"/>
          </p:cNvSpPr>
          <p:nvPr/>
        </p:nvSpPr>
        <p:spPr bwMode="auto">
          <a:xfrm>
            <a:off x="5381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6" name="Line 5"/>
          <p:cNvSpPr>
            <a:spLocks noChangeShapeType="1"/>
          </p:cNvSpPr>
          <p:nvPr/>
        </p:nvSpPr>
        <p:spPr bwMode="auto">
          <a:xfrm>
            <a:off x="5832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7" name="Line 6"/>
          <p:cNvSpPr>
            <a:spLocks noChangeShapeType="1"/>
          </p:cNvSpPr>
          <p:nvPr/>
        </p:nvSpPr>
        <p:spPr bwMode="auto">
          <a:xfrm>
            <a:off x="5832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8" name="Oval 7"/>
          <p:cNvSpPr>
            <a:spLocks noChangeArrowheads="1"/>
          </p:cNvSpPr>
          <p:nvPr/>
        </p:nvSpPr>
        <p:spPr bwMode="auto">
          <a:xfrm>
            <a:off x="2790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9" name="Rectangle 8"/>
          <p:cNvSpPr>
            <a:spLocks noChangeArrowheads="1"/>
          </p:cNvSpPr>
          <p:nvPr/>
        </p:nvSpPr>
        <p:spPr bwMode="auto">
          <a:xfrm>
            <a:off x="2714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0" name="Line 9"/>
          <p:cNvSpPr>
            <a:spLocks noChangeShapeType="1"/>
          </p:cNvSpPr>
          <p:nvPr/>
        </p:nvSpPr>
        <p:spPr bwMode="auto">
          <a:xfrm>
            <a:off x="3165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1" name="Line 10"/>
          <p:cNvSpPr>
            <a:spLocks noChangeShapeType="1"/>
          </p:cNvSpPr>
          <p:nvPr/>
        </p:nvSpPr>
        <p:spPr bwMode="auto">
          <a:xfrm>
            <a:off x="3165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2" name="Rectangle 11"/>
          <p:cNvSpPr>
            <a:spLocks noChangeArrowheads="1"/>
          </p:cNvSpPr>
          <p:nvPr/>
        </p:nvSpPr>
        <p:spPr bwMode="auto">
          <a:xfrm>
            <a:off x="2873375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3" name="Rectangle 12"/>
          <p:cNvSpPr>
            <a:spLocks noChangeArrowheads="1"/>
          </p:cNvSpPr>
          <p:nvPr/>
        </p:nvSpPr>
        <p:spPr bwMode="auto">
          <a:xfrm>
            <a:off x="3476625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4" name="Rectangle 13"/>
          <p:cNvSpPr>
            <a:spLocks noChangeArrowheads="1"/>
          </p:cNvSpPr>
          <p:nvPr/>
        </p:nvSpPr>
        <p:spPr bwMode="auto">
          <a:xfrm>
            <a:off x="2922588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7295" name="Rectangle 14"/>
          <p:cNvSpPr>
            <a:spLocks noChangeArrowheads="1"/>
          </p:cNvSpPr>
          <p:nvPr/>
        </p:nvSpPr>
        <p:spPr bwMode="auto">
          <a:xfrm>
            <a:off x="5589588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7296" name="Rectangle 15"/>
          <p:cNvSpPr>
            <a:spLocks noChangeArrowheads="1"/>
          </p:cNvSpPr>
          <p:nvPr/>
        </p:nvSpPr>
        <p:spPr bwMode="auto">
          <a:xfrm>
            <a:off x="3227388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7297" name="AutoShape 16"/>
          <p:cNvSpPr>
            <a:spLocks noChangeArrowheads="1"/>
          </p:cNvSpPr>
          <p:nvPr/>
        </p:nvSpPr>
        <p:spPr bwMode="auto">
          <a:xfrm>
            <a:off x="2562225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8" name="Rectangle 17"/>
          <p:cNvSpPr>
            <a:spLocks noChangeArrowheads="1"/>
          </p:cNvSpPr>
          <p:nvPr/>
        </p:nvSpPr>
        <p:spPr bwMode="auto">
          <a:xfrm>
            <a:off x="3151188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7299" name="Line 18"/>
          <p:cNvSpPr>
            <a:spLocks noChangeShapeType="1"/>
          </p:cNvSpPr>
          <p:nvPr/>
        </p:nvSpPr>
        <p:spPr bwMode="auto">
          <a:xfrm>
            <a:off x="4460875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0" name="Rectangle 19"/>
          <p:cNvSpPr>
            <a:spLocks noChangeArrowheads="1"/>
          </p:cNvSpPr>
          <p:nvPr/>
        </p:nvSpPr>
        <p:spPr bwMode="auto">
          <a:xfrm>
            <a:off x="3760788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7301" name="Rectangle 20"/>
          <p:cNvSpPr>
            <a:spLocks noChangeArrowheads="1"/>
          </p:cNvSpPr>
          <p:nvPr/>
        </p:nvSpPr>
        <p:spPr bwMode="auto">
          <a:xfrm>
            <a:off x="762000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7302" name="Rectangle 23"/>
          <p:cNvSpPr>
            <a:spLocks noChangeArrowheads="1"/>
          </p:cNvSpPr>
          <p:nvPr/>
        </p:nvSpPr>
        <p:spPr bwMode="auto">
          <a:xfrm>
            <a:off x="6664325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7303" name="Rectangle 24"/>
          <p:cNvSpPr>
            <a:spLocks noChangeArrowheads="1"/>
          </p:cNvSpPr>
          <p:nvPr/>
        </p:nvSpPr>
        <p:spPr bwMode="auto">
          <a:xfrm>
            <a:off x="5397500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4" name="Rectangle 25"/>
          <p:cNvSpPr>
            <a:spLocks noChangeArrowheads="1"/>
          </p:cNvSpPr>
          <p:nvPr/>
        </p:nvSpPr>
        <p:spPr bwMode="auto">
          <a:xfrm>
            <a:off x="2736850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5" name="TextBox 25"/>
          <p:cNvSpPr txBox="1">
            <a:spLocks noChangeArrowheads="1"/>
          </p:cNvSpPr>
          <p:nvPr/>
        </p:nvSpPr>
        <p:spPr bwMode="auto">
          <a:xfrm>
            <a:off x="3551238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6" name="TextBox 26"/>
          <p:cNvSpPr txBox="1">
            <a:spLocks noChangeArrowheads="1"/>
          </p:cNvSpPr>
          <p:nvPr/>
        </p:nvSpPr>
        <p:spPr bwMode="auto">
          <a:xfrm>
            <a:off x="5481638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7" name="TextBox 27"/>
          <p:cNvSpPr txBox="1">
            <a:spLocks noChangeArrowheads="1"/>
          </p:cNvSpPr>
          <p:nvPr/>
        </p:nvSpPr>
        <p:spPr bwMode="auto">
          <a:xfrm>
            <a:off x="2816225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  <p:sp>
        <p:nvSpPr>
          <p:cNvPr id="97308" name="TextBox 28"/>
          <p:cNvSpPr txBox="1">
            <a:spLocks noChangeArrowheads="1"/>
          </p:cNvSpPr>
          <p:nvPr/>
        </p:nvSpPr>
        <p:spPr bwMode="auto">
          <a:xfrm>
            <a:off x="6664325" y="3240088"/>
            <a:ext cx="10326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r5,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77038" y="2514600"/>
            <a:ext cx="19462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 NOT load 1000</a:t>
            </a:r>
          </a:p>
        </p:txBody>
      </p:sp>
    </p:spTree>
    <p:extLst>
      <p:ext uri="{BB962C8B-B14F-4D97-AF65-F5344CB8AC3E}">
        <p14:creationId xmlns:p14="http://schemas.microsoft.com/office/powerpoint/2010/main" val="2710652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Cache Examples: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For You to Study</a:t>
            </a:r>
          </a:p>
        </p:txBody>
      </p:sp>
    </p:spTree>
    <p:extLst>
      <p:ext uri="{BB962C8B-B14F-4D97-AF65-F5344CB8AC3E}">
        <p14:creationId xmlns:p14="http://schemas.microsoft.com/office/powerpoint/2010/main" val="4138305528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Cache Terminology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0"/>
            <a:ext cx="8610600" cy="5638799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Capacity (</a:t>
            </a:r>
            <a:r>
              <a:rPr lang="en-US" i="1" dirty="0">
                <a:solidFill>
                  <a:srgbClr val="0432FF"/>
                </a:solidFill>
              </a:rPr>
              <a:t>C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the number of data bytes a cache stores</a:t>
            </a:r>
          </a:p>
          <a:p>
            <a:r>
              <a:rPr lang="en-US" dirty="0">
                <a:solidFill>
                  <a:srgbClr val="0432FF"/>
                </a:solidFill>
              </a:rPr>
              <a:t>Block size (</a:t>
            </a:r>
            <a:r>
              <a:rPr lang="en-US" i="1" dirty="0">
                <a:solidFill>
                  <a:srgbClr val="0432FF"/>
                </a:solidFill>
              </a:rPr>
              <a:t>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bytes of data brought into cache at once</a:t>
            </a:r>
          </a:p>
          <a:p>
            <a:r>
              <a:rPr lang="en-US" dirty="0">
                <a:solidFill>
                  <a:srgbClr val="0432FF"/>
                </a:solidFill>
              </a:rPr>
              <a:t>Number of blocks (</a:t>
            </a:r>
            <a:r>
              <a:rPr lang="en-US" i="1" dirty="0">
                <a:solidFill>
                  <a:srgbClr val="0432FF"/>
                </a:solidFill>
              </a:rPr>
              <a:t>B = C/b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cache: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C</a:t>
            </a:r>
            <a:r>
              <a:rPr lang="en-US" dirty="0"/>
              <a:t>/</a:t>
            </a:r>
            <a:r>
              <a:rPr lang="en-US" i="1" dirty="0"/>
              <a:t>b</a:t>
            </a:r>
          </a:p>
          <a:p>
            <a:r>
              <a:rPr lang="en-US" dirty="0">
                <a:solidFill>
                  <a:srgbClr val="0432FF"/>
                </a:solidFill>
              </a:rPr>
              <a:t>Degree of associativity (</a:t>
            </a:r>
            <a:r>
              <a:rPr lang="en-US" i="1" dirty="0">
                <a:solidFill>
                  <a:srgbClr val="0432FF"/>
                </a:solidFill>
              </a:rPr>
              <a:t>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a set</a:t>
            </a:r>
          </a:p>
          <a:p>
            <a:r>
              <a:rPr lang="en-US" dirty="0">
                <a:solidFill>
                  <a:srgbClr val="0432FF"/>
                </a:solidFill>
              </a:rPr>
              <a:t>Number of sets (</a:t>
            </a:r>
            <a:r>
              <a:rPr lang="en-US" i="1" dirty="0">
                <a:solidFill>
                  <a:srgbClr val="0432FF"/>
                </a:solidFill>
              </a:rPr>
              <a:t>S = B/N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each memory address maps to exactly one cache set </a:t>
            </a:r>
          </a:p>
        </p:txBody>
      </p:sp>
      <p:sp>
        <p:nvSpPr>
          <p:cNvPr id="5837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62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27449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How is data found?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6042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Cache organized into </a:t>
            </a:r>
            <a:r>
              <a:rPr lang="en-US" i="1" dirty="0"/>
              <a:t>S</a:t>
            </a:r>
            <a:r>
              <a:rPr lang="en-US" dirty="0"/>
              <a:t> sets</a:t>
            </a:r>
          </a:p>
          <a:p>
            <a:endParaRPr lang="en-US" dirty="0"/>
          </a:p>
          <a:p>
            <a:r>
              <a:rPr lang="en-US" dirty="0"/>
              <a:t>Each memory address maps to exactly one set</a:t>
            </a:r>
          </a:p>
          <a:p>
            <a:endParaRPr lang="en-US" dirty="0"/>
          </a:p>
          <a:p>
            <a:r>
              <a:rPr lang="en-US" dirty="0"/>
              <a:t>Caches categorized by number of blocks in a set: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Direct mapped</a:t>
            </a:r>
            <a:r>
              <a:rPr lang="en-US" dirty="0"/>
              <a:t>: 1 block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N-way set associative</a:t>
            </a:r>
            <a:r>
              <a:rPr lang="en-US" dirty="0"/>
              <a:t>: N blocks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Fully associative</a:t>
            </a:r>
            <a:r>
              <a:rPr lang="en-US" dirty="0"/>
              <a:t>: all cache blocks are in a single set</a:t>
            </a:r>
            <a:endParaRPr lang="en-US" sz="800" dirty="0"/>
          </a:p>
          <a:p>
            <a:endParaRPr lang="en-US" dirty="0"/>
          </a:p>
          <a:p>
            <a:r>
              <a:rPr lang="en-US" dirty="0"/>
              <a:t>Examine each organization for a cache with:</a:t>
            </a:r>
          </a:p>
          <a:p>
            <a:pPr lvl="1"/>
            <a:r>
              <a:rPr lang="en-US" dirty="0"/>
              <a:t>Capacity (</a:t>
            </a:r>
            <a:r>
              <a:rPr lang="en-US" i="1" dirty="0"/>
              <a:t>C</a:t>
            </a:r>
            <a:r>
              <a:rPr lang="en-US" dirty="0"/>
              <a:t> = 8 words)</a:t>
            </a:r>
          </a:p>
          <a:p>
            <a:pPr lvl="1"/>
            <a:r>
              <a:rPr lang="en-US" dirty="0"/>
              <a:t>Block size (</a:t>
            </a:r>
            <a:r>
              <a:rPr lang="en-US" i="1" dirty="0"/>
              <a:t>b</a:t>
            </a:r>
            <a:r>
              <a:rPr lang="en-US" dirty="0"/>
              <a:t> = 1 word)</a:t>
            </a:r>
          </a:p>
          <a:p>
            <a:pPr lvl="1"/>
            <a:r>
              <a:rPr lang="en-US" dirty="0"/>
              <a:t>So, number of blocks (</a:t>
            </a:r>
            <a:r>
              <a:rPr lang="en-US" i="1" dirty="0"/>
              <a:t>B</a:t>
            </a:r>
            <a:r>
              <a:rPr lang="en-US" dirty="0"/>
              <a:t> = 8)</a:t>
            </a:r>
          </a:p>
          <a:p>
            <a:pPr lvl="1"/>
            <a:endParaRPr lang="en-US" dirty="0"/>
          </a:p>
        </p:txBody>
      </p:sp>
      <p:sp>
        <p:nvSpPr>
          <p:cNvPr id="6041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63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06635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2469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15974889"/>
              </p:ext>
            </p:extLst>
          </p:nvPr>
        </p:nvGraphicFramePr>
        <p:xfrm>
          <a:off x="641063" y="989013"/>
          <a:ext cx="7711062" cy="54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VISIO" r:id="rId9" imgW="3747516" imgH="2630424" progId="Visio.Drawing.6">
                  <p:embed/>
                </p:oleObj>
              </mc:Choice>
              <mc:Fallback>
                <p:oleObj name="VISIO" r:id="rId9" imgW="3747516" imgH="263042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063" y="989013"/>
                        <a:ext cx="7711062" cy="541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64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63869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 Hardware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451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865313" y="1219200"/>
          <a:ext cx="5853112" cy="466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98" name="VISIO" r:id="rId9" imgW="3003804" imgH="2392680" progId="Visio.Drawing.6">
                  <p:embed/>
                </p:oleObj>
              </mc:Choice>
              <mc:Fallback>
                <p:oleObj name="VISIO" r:id="rId9" imgW="3003804" imgH="2392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853112" cy="466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451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65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6515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631758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22" name="VISIO" r:id="rId5" imgW="2874264" imgH="1498092" progId="Visio.Drawing.6">
                  <p:embed/>
                </p:oleObj>
              </mc:Choice>
              <mc:Fallback>
                <p:oleObj name="VISIO" r:id="rId5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66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498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255583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46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3/15		      		= 20%</a:t>
            </a:r>
          </a:p>
          <a:p>
            <a:r>
              <a:rPr lang="de-CH" i="0" dirty="0">
                <a:solidFill>
                  <a:srgbClr val="FF0000"/>
                </a:solidFill>
              </a:rPr>
              <a:t>Temporal </a:t>
            </a:r>
            <a:r>
              <a:rPr lang="de-CH" i="0" dirty="0" err="1">
                <a:solidFill>
                  <a:srgbClr val="FF0000"/>
                </a:solidFill>
              </a:rPr>
              <a:t>Locality</a:t>
            </a:r>
            <a:br>
              <a:rPr lang="de-CH" i="0" dirty="0">
                <a:solidFill>
                  <a:srgbClr val="FF0000"/>
                </a:solidFill>
              </a:rPr>
            </a:br>
            <a:r>
              <a:rPr lang="de-CH" i="0" dirty="0" err="1">
                <a:solidFill>
                  <a:srgbClr val="FF0000"/>
                </a:solidFill>
              </a:rPr>
              <a:t>Compulsory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002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83276092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70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68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97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371861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94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10/10		= 100%</a:t>
            </a:r>
          </a:p>
          <a:p>
            <a:r>
              <a:rPr lang="de-CH" i="0" dirty="0" err="1">
                <a:solidFill>
                  <a:srgbClr val="FF0000"/>
                </a:solidFill>
              </a:rPr>
              <a:t>Conflict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69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62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3C80252E-BDE5-C646-B2CF-2F8F265D38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Basic Hardware Cache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F5D86-A2BF-BF43-A558-C200AEAB2E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will start with a basic hardware cache design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Then, we will examine a multitude of ideas to make it better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3" name="Slide Number Placeholder 3">
            <a:extLst>
              <a:ext uri="{FF2B5EF4-FFF2-40B4-BE49-F238E27FC236}">
                <a16:creationId xmlns:a16="http://schemas.microsoft.com/office/drawing/2014/main" id="{62F6A978-03A8-094D-B2E2-E3A1E03FC9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47929B-03DC-FE44-95A8-751B14E3F2FB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50469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N-Way Set Associative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74754" name="Object 2"/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5498634"/>
              </p:ext>
            </p:extLst>
          </p:nvPr>
        </p:nvGraphicFramePr>
        <p:xfrm>
          <a:off x="614486" y="1066800"/>
          <a:ext cx="7843714" cy="525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18" name="VISIO" r:id="rId6" imgW="3704844" imgH="2484120" progId="Visio.Drawing.6">
                  <p:embed/>
                </p:oleObj>
              </mc:Choice>
              <mc:Fallback>
                <p:oleObj name="VISIO" r:id="rId6" imgW="3704844" imgH="2484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486" y="1066800"/>
                        <a:ext cx="7843714" cy="525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70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8920799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04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43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71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396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2/10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20%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Associativity reduces conflict misses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19307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67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566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4875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Fully Associative Cache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2600325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No conflict misses</a:t>
            </a:r>
          </a:p>
          <a:p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Expensive to build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1553220"/>
              </p:ext>
            </p:extLst>
          </p:nvPr>
        </p:nvGraphicFramePr>
        <p:xfrm>
          <a:off x="450850" y="3400425"/>
          <a:ext cx="8312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91" name="VISIO" r:id="rId7" imgW="5160264" imgH="301752" progId="Visio.Drawing.6">
                  <p:embed/>
                </p:oleObj>
              </mc:Choice>
              <mc:Fallback>
                <p:oleObj name="VISIO" r:id="rId7" imgW="5160264" imgH="30175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" y="3400425"/>
                        <a:ext cx="83121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3250" y="4191000"/>
            <a:ext cx="365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73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10516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Spatial Locality?</a:t>
            </a:r>
          </a:p>
        </p:txBody>
      </p:sp>
      <p:sp>
        <p:nvSpPr>
          <p:cNvPr id="82946" name="Rectangle 5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0"/>
            <a:ext cx="7896225" cy="2895601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Increase block size: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size, </a:t>
            </a:r>
            <a:r>
              <a:rPr lang="en-US" sz="2000" b="1" i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b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= 4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words</a:t>
            </a:r>
          </a:p>
          <a:p>
            <a:pPr lvl="1"/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 words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Direct mapped (1 block per set)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blocks,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8/4 = 2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61684671"/>
              </p:ext>
            </p:extLst>
          </p:nvPr>
        </p:nvGraphicFramePr>
        <p:xfrm>
          <a:off x="609600" y="3048000"/>
          <a:ext cx="7966916" cy="336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15" name="VISIO" r:id="rId7" imgW="4504944" imgH="1905000" progId="Visio.Drawing.6">
                  <p:embed/>
                </p:oleObj>
              </mc:Choice>
              <mc:Fallback>
                <p:oleObj name="VISIO" r:id="rId7" imgW="4504944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0"/>
                        <a:ext cx="7966916" cy="336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74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67770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6143054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39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75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102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1/15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6.67%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Larger blocks reduce compulsory misses through spatial locality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2893678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63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76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9080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Cache Organization Recap</a:t>
            </a:r>
          </a:p>
        </p:txBody>
      </p:sp>
      <p:sp>
        <p:nvSpPr>
          <p:cNvPr id="9113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1"/>
            <a:ext cx="7896225" cy="2895600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Main Parameters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Capacity: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endParaRPr lang="en-US" sz="2000" b="1" dirty="0">
              <a:solidFill>
                <a:srgbClr val="0432FF"/>
              </a:solidFill>
              <a:latin typeface="Tahoma" charset="0"/>
              <a:ea typeface="Tahoma" charset="0"/>
              <a:cs typeface="Tahoma" charset="0"/>
            </a:endParaRP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cache: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a set: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N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Sets: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S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N</a:t>
            </a:r>
          </a:p>
        </p:txBody>
      </p:sp>
      <p:graphicFrame>
        <p:nvGraphicFramePr>
          <p:cNvPr id="1375279" name="Group 47"/>
          <p:cNvGraphicFramePr>
            <a:graphicFrameLocks noGrp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41138243"/>
              </p:ext>
            </p:extLst>
          </p:nvPr>
        </p:nvGraphicFramePr>
        <p:xfrm>
          <a:off x="609600" y="3635376"/>
          <a:ext cx="7896225" cy="25368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1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Organization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Ways (N)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Sets (S = B/N)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Direct Mapped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N-Way Set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&lt; N &lt; 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 / N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Fully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1141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77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56579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Capacity Misses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Cache is too small to hold all data of interest at one time</a:t>
            </a:r>
          </a:p>
          <a:p>
            <a:pPr lvl="1"/>
            <a:r>
              <a:rPr lang="en-US" dirty="0"/>
              <a:t>If the cache is full and program tries to access data X that is not in cache, cache must evict data Y to make room for X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Capacity miss </a:t>
            </a:r>
            <a:r>
              <a:rPr lang="en-US" dirty="0"/>
              <a:t>occurs if program then tries to access Y again</a:t>
            </a:r>
          </a:p>
          <a:p>
            <a:pPr lvl="1"/>
            <a:r>
              <a:rPr lang="en-US" dirty="0"/>
              <a:t>X will be placed in a particular set based on its address</a:t>
            </a:r>
          </a:p>
          <a:p>
            <a:endParaRPr lang="en-US" dirty="0"/>
          </a:p>
          <a:p>
            <a:r>
              <a:rPr lang="en-US" dirty="0"/>
              <a:t>In a </a:t>
            </a:r>
            <a:r>
              <a:rPr lang="en-US" dirty="0">
                <a:solidFill>
                  <a:srgbClr val="0432FF"/>
                </a:solidFill>
              </a:rPr>
              <a:t>direct mapped </a:t>
            </a:r>
            <a:r>
              <a:rPr lang="en-US" dirty="0"/>
              <a:t>cache, there is only one place to put X</a:t>
            </a:r>
          </a:p>
          <a:p>
            <a:endParaRPr lang="en-US" dirty="0"/>
          </a:p>
          <a:p>
            <a:r>
              <a:rPr lang="en-US" dirty="0"/>
              <a:t>In an </a:t>
            </a:r>
            <a:r>
              <a:rPr lang="en-US" dirty="0">
                <a:solidFill>
                  <a:srgbClr val="0432FF"/>
                </a:solidFill>
              </a:rPr>
              <a:t>associative cache</a:t>
            </a:r>
            <a:r>
              <a:rPr lang="en-US" dirty="0"/>
              <a:t>, there are multiple ways where X could go in the set.</a:t>
            </a:r>
          </a:p>
          <a:p>
            <a:endParaRPr lang="en-US" dirty="0"/>
          </a:p>
          <a:p>
            <a:r>
              <a:rPr lang="en-US" dirty="0"/>
              <a:t>How to choose Y to minimize chance of needing it again? </a:t>
            </a:r>
          </a:p>
          <a:p>
            <a:pPr lvl="1"/>
            <a:r>
              <a:rPr lang="en-US" dirty="0"/>
              <a:t>Least recently used (LRU) replacement: the least recently used block in a set is evicted when the cache is full.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78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231570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/>
              <a:t>Types of Misses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27685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Compulsory</a:t>
            </a:r>
            <a:r>
              <a:rPr lang="en-US" dirty="0"/>
              <a:t>: first time data is accessed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Capacity</a:t>
            </a:r>
            <a:r>
              <a:rPr lang="en-US" dirty="0"/>
              <a:t>: cache too small to hold all data of interest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Conflict</a:t>
            </a:r>
            <a:r>
              <a:rPr lang="en-US" dirty="0"/>
              <a:t>: data of interest maps to same location in cache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Miss penalty</a:t>
            </a:r>
            <a:r>
              <a:rPr lang="en-US" dirty="0"/>
              <a:t>: time it takes to retrieve a block from lower level of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79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2097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>
            <a:extLst>
              <a:ext uri="{FF2B5EF4-FFF2-40B4-BE49-F238E27FC236}">
                <a16:creationId xmlns:a16="http://schemas.microsoft.com/office/drawing/2014/main" id="{E7C81F97-AE03-0142-8780-3876D0E4B5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Blocks and Addressing the Cache</a:t>
            </a:r>
          </a:p>
        </p:txBody>
      </p:sp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A9D1F56E-5144-8548-BB3E-3CE8CC32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Memory is logically divided into fixed-size blocks</a:t>
            </a:r>
          </a:p>
          <a:p>
            <a:pPr>
              <a:buFont typeface="Wingdings" charset="0"/>
              <a:buChar char="n"/>
              <a:defRPr/>
            </a:pPr>
            <a:endParaRPr lang="en-US" sz="16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Each block maps to a location in the cache, determined by the </a:t>
            </a:r>
            <a:r>
              <a:rPr lang="en-US" dirty="0">
                <a:solidFill>
                  <a:srgbClr val="0000FF"/>
                </a:solidFill>
              </a:rPr>
              <a:t>index bits </a:t>
            </a:r>
            <a:r>
              <a:rPr lang="en-US" dirty="0"/>
              <a:t>in the address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used to index into the tag and data stores 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Cache access: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1) index into the tag and data stores with index bits in address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2) check valid bit in tag store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3) compare tag bits in address with the stored tag in tag store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a block is in the cache (cache hit), </a:t>
            </a:r>
            <a:r>
              <a:rPr lang="en-US" dirty="0">
                <a:solidFill>
                  <a:srgbClr val="0000FF"/>
                </a:solidFill>
              </a:rPr>
              <a:t>the stored tag should be valid and match the tag of the block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87CF5E51-30BC-2C46-8D60-F04CED63B2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A41A00-5B10-624B-B040-3D998BA00A3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4996" name="Rectangle 71">
            <a:extLst>
              <a:ext uri="{FF2B5EF4-FFF2-40B4-BE49-F238E27FC236}">
                <a16:creationId xmlns:a16="http://schemas.microsoft.com/office/drawing/2014/main" id="{A1163C66-DF88-CB40-8F9C-117991D19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1313" y="26368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4997" name="TextBox 72">
            <a:extLst>
              <a:ext uri="{FF2B5EF4-FFF2-40B4-BE49-F238E27FC236}">
                <a16:creationId xmlns:a16="http://schemas.microsoft.com/office/drawing/2014/main" id="{4F5437E2-BDAC-5E46-AA53-8E5E8AECA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0313" y="3024188"/>
            <a:ext cx="122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8-bit address</a:t>
            </a:r>
          </a:p>
        </p:txBody>
      </p:sp>
      <p:cxnSp>
        <p:nvCxnSpPr>
          <p:cNvPr id="84998" name="Straight Connector 74">
            <a:extLst>
              <a:ext uri="{FF2B5EF4-FFF2-40B4-BE49-F238E27FC236}">
                <a16:creationId xmlns:a16="http://schemas.microsoft.com/office/drawing/2014/main" id="{3D82E83B-7AE9-1442-9A6E-F129F935E05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461250" y="2803525"/>
            <a:ext cx="3317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999" name="Straight Connector 75">
            <a:extLst>
              <a:ext uri="{FF2B5EF4-FFF2-40B4-BE49-F238E27FC236}">
                <a16:creationId xmlns:a16="http://schemas.microsoft.com/office/drawing/2014/main" id="{3DB98079-42BD-214A-B784-4F2C2137DEF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25469" y="28027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0" name="TextBox 78">
            <a:extLst>
              <a:ext uri="{FF2B5EF4-FFF2-40B4-BE49-F238E27FC236}">
                <a16:creationId xmlns:a16="http://schemas.microsoft.com/office/drawing/2014/main" id="{1652478C-A8A8-DC4F-A8A4-A55AE67E6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6538" y="22860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</a:t>
            </a:r>
          </a:p>
        </p:txBody>
      </p:sp>
      <p:sp>
        <p:nvSpPr>
          <p:cNvPr id="85001" name="TextBox 80">
            <a:extLst>
              <a:ext uri="{FF2B5EF4-FFF2-40B4-BE49-F238E27FC236}">
                <a16:creationId xmlns:a16="http://schemas.microsoft.com/office/drawing/2014/main" id="{31D7C552-8C73-B046-97DB-B8F6207A8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6913" y="23002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index</a:t>
            </a:r>
          </a:p>
        </p:txBody>
      </p:sp>
      <p:sp>
        <p:nvSpPr>
          <p:cNvPr id="85002" name="TextBox 81">
            <a:extLst>
              <a:ext uri="{FF2B5EF4-FFF2-40B4-BE49-F238E27FC236}">
                <a16:creationId xmlns:a16="http://schemas.microsoft.com/office/drawing/2014/main" id="{2F3A98B4-69CF-AF48-9AD9-8E14CEFC5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9688" y="23002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byte in block</a:t>
            </a:r>
          </a:p>
        </p:txBody>
      </p:sp>
      <p:sp>
        <p:nvSpPr>
          <p:cNvPr id="85003" name="TextBox 82">
            <a:extLst>
              <a:ext uri="{FF2B5EF4-FFF2-40B4-BE49-F238E27FC236}">
                <a16:creationId xmlns:a16="http://schemas.microsoft.com/office/drawing/2014/main" id="{56390A32-5E43-E241-80E5-A61347E02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6350" y="263683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 bits</a:t>
            </a:r>
          </a:p>
        </p:txBody>
      </p:sp>
      <p:sp>
        <p:nvSpPr>
          <p:cNvPr id="85004" name="TextBox 83">
            <a:extLst>
              <a:ext uri="{FF2B5EF4-FFF2-40B4-BE49-F238E27FC236}">
                <a16:creationId xmlns:a16="http://schemas.microsoft.com/office/drawing/2014/main" id="{F678E010-19C9-C94F-81BC-78CC674C9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26352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 bits</a:t>
            </a:r>
          </a:p>
        </p:txBody>
      </p:sp>
      <p:sp>
        <p:nvSpPr>
          <p:cNvPr id="85005" name="TextBox 84">
            <a:extLst>
              <a:ext uri="{FF2B5EF4-FFF2-40B4-BE49-F238E27FC236}">
                <a16:creationId xmlns:a16="http://schemas.microsoft.com/office/drawing/2014/main" id="{E1297746-72F7-C34E-81E1-0C7BAA58C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13" y="26527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14228930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/>
      <p:bldP spid="85000" grpId="0"/>
      <p:bldP spid="85001" grpId="0"/>
      <p:bldP spid="85002" grpId="0"/>
      <p:bldP spid="85003" grpId="0"/>
      <p:bldP spid="85004" grpId="0"/>
      <p:bldP spid="85005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834783"/>
              </p:ext>
            </p:extLst>
          </p:nvPr>
        </p:nvGraphicFramePr>
        <p:xfrm>
          <a:off x="1370012" y="3257550"/>
          <a:ext cx="65547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87" name="VISIO" r:id="rId9" imgW="3363468" imgH="1446276" progId="Visio.Drawing.6">
                  <p:embed/>
                </p:oleObj>
              </mc:Choice>
              <mc:Fallback>
                <p:oleObj name="VISIO" r:id="rId9" imgW="3363468" imgH="144627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2" y="3257550"/>
                        <a:ext cx="65547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80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85446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28687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80867686"/>
              </p:ext>
            </p:extLst>
          </p:nvPr>
        </p:nvGraphicFramePr>
        <p:xfrm>
          <a:off x="1435100" y="2805113"/>
          <a:ext cx="6261100" cy="390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11" name="VISIO" r:id="rId9" imgW="3212592" imgH="2002536" progId="Visio.Drawing.6">
                  <p:embed/>
                </p:oleObj>
              </mc:Choice>
              <mc:Fallback>
                <p:oleObj name="VISIO" r:id="rId9" imgW="3212592" imgH="200253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805113"/>
                        <a:ext cx="6261100" cy="390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81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4386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2421D485-14A3-7647-9F8C-1D819C0152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71538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Direct-Mapped Cache: Placement and Access</a:t>
            </a:r>
          </a:p>
        </p:txBody>
      </p:sp>
      <p:sp>
        <p:nvSpPr>
          <p:cNvPr id="82946" name="Content Placeholder 2">
            <a:extLst>
              <a:ext uri="{FF2B5EF4-FFF2-40B4-BE49-F238E27FC236}">
                <a16:creationId xmlns:a16="http://schemas.microsoft.com/office/drawing/2014/main" id="{544ED3AD-703E-504E-90FC-36BDD07AF6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14550" y="996950"/>
            <a:ext cx="6796088" cy="1531938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Assume byte-addressable memory:           256 bytes, 8-byte blocks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32 blocks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cache: 64 bytes, 8 blocks</a:t>
            </a:r>
          </a:p>
          <a:p>
            <a:pPr lvl="1"/>
            <a:r>
              <a:rPr lang="en-US" altLang="en-US" sz="20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Direct-mapped: A block can go to only one location</a:t>
            </a: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r>
              <a:rPr lang="en-US" altLang="en-US" sz="18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Addresses with same index contend for the same location</a:t>
            </a:r>
          </a:p>
          <a:p>
            <a:pPr lvl="2"/>
            <a:r>
              <a:rPr lang="en-US" altLang="en-US" sz="16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Cause conflict misses</a:t>
            </a:r>
            <a:endParaRPr lang="en-US" altLang="en-US" sz="160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124931" name="Slide Number Placeholder 3">
            <a:extLst>
              <a:ext uri="{FF2B5EF4-FFF2-40B4-BE49-F238E27FC236}">
                <a16:creationId xmlns:a16="http://schemas.microsoft.com/office/drawing/2014/main" id="{1DD0324A-0789-D447-9E4A-2E18CD6DA2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3FB237-D28A-4448-9883-743BB87DE4CA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2948" name="Group 50">
            <a:extLst>
              <a:ext uri="{FF2B5EF4-FFF2-40B4-BE49-F238E27FC236}">
                <a16:creationId xmlns:a16="http://schemas.microsoft.com/office/drawing/2014/main" id="{2AF41A95-88F8-8945-B9E3-9968C5BF0337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023938"/>
            <a:ext cx="1477962" cy="5356225"/>
            <a:chOff x="369455" y="1171281"/>
            <a:chExt cx="1477818" cy="5357096"/>
          </a:xfrm>
        </p:grpSpPr>
        <p:grpSp>
          <p:nvGrpSpPr>
            <p:cNvPr id="124984" name="Group 48">
              <a:extLst>
                <a:ext uri="{FF2B5EF4-FFF2-40B4-BE49-F238E27FC236}">
                  <a16:creationId xmlns:a16="http://schemas.microsoft.com/office/drawing/2014/main" id="{01EEF059-3663-764A-A41B-732531145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1171281"/>
              <a:ext cx="1477818" cy="2678548"/>
              <a:chOff x="554182" y="1985841"/>
              <a:chExt cx="1477818" cy="2678548"/>
            </a:xfrm>
          </p:grpSpPr>
          <p:grpSp>
            <p:nvGrpSpPr>
              <p:cNvPr id="125008" name="Group 14">
                <a:extLst>
                  <a:ext uri="{FF2B5EF4-FFF2-40B4-BE49-F238E27FC236}">
                    <a16:creationId xmlns:a16="http://schemas.microsoft.com/office/drawing/2014/main" id="{D0E41D32-001A-6545-B2B0-379BCEB76E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1985841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20" name="Group 8">
                  <a:extLst>
                    <a:ext uri="{FF2B5EF4-FFF2-40B4-BE49-F238E27FC236}">
                      <a16:creationId xmlns:a16="http://schemas.microsoft.com/office/drawing/2014/main" id="{277F888C-B92C-9F4D-96D8-149126EF3E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6" name="Rectangle 4">
                    <a:extLst>
                      <a:ext uri="{FF2B5EF4-FFF2-40B4-BE49-F238E27FC236}">
                        <a16:creationId xmlns:a16="http://schemas.microsoft.com/office/drawing/2014/main" id="{04BFBD80-196B-B84E-9014-A0D6010051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27" name="Rectangle 5">
                    <a:extLst>
                      <a:ext uri="{FF2B5EF4-FFF2-40B4-BE49-F238E27FC236}">
                        <a16:creationId xmlns:a16="http://schemas.microsoft.com/office/drawing/2014/main" id="{7A5C9438-5FBB-2B42-B4CF-0BF51035DB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28" name="Rectangle 6">
                    <a:extLst>
                      <a:ext uri="{FF2B5EF4-FFF2-40B4-BE49-F238E27FC236}">
                        <a16:creationId xmlns:a16="http://schemas.microsoft.com/office/drawing/2014/main" id="{EC417C32-7A60-ED4B-8F0D-A6F0C02E4C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29" name="Rectangle 7">
                    <a:extLst>
                      <a:ext uri="{FF2B5EF4-FFF2-40B4-BE49-F238E27FC236}">
                        <a16:creationId xmlns:a16="http://schemas.microsoft.com/office/drawing/2014/main" id="{0B7F795F-E438-E14A-A2E8-075DE9333E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5021" name="Group 9">
                  <a:extLst>
                    <a:ext uri="{FF2B5EF4-FFF2-40B4-BE49-F238E27FC236}">
                      <a16:creationId xmlns:a16="http://schemas.microsoft.com/office/drawing/2014/main" id="{F14ECE87-C373-1444-8EDC-3EBFF5ABB2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2" name="Rectangle 10">
                    <a:extLst>
                      <a:ext uri="{FF2B5EF4-FFF2-40B4-BE49-F238E27FC236}">
                        <a16:creationId xmlns:a16="http://schemas.microsoft.com/office/drawing/2014/main" id="{007ECA61-D699-844C-985C-934B54313F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23" name="Rectangle 11">
                    <a:extLst>
                      <a:ext uri="{FF2B5EF4-FFF2-40B4-BE49-F238E27FC236}">
                        <a16:creationId xmlns:a16="http://schemas.microsoft.com/office/drawing/2014/main" id="{9A2C4367-C3F7-374D-8A23-95AC54AC6F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24" name="Rectangle 12">
                    <a:extLst>
                      <a:ext uri="{FF2B5EF4-FFF2-40B4-BE49-F238E27FC236}">
                        <a16:creationId xmlns:a16="http://schemas.microsoft.com/office/drawing/2014/main" id="{30811906-D427-9B4E-99AB-78BF14D959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25" name="Rectangle 13">
                    <a:extLst>
                      <a:ext uri="{FF2B5EF4-FFF2-40B4-BE49-F238E27FC236}">
                        <a16:creationId xmlns:a16="http://schemas.microsoft.com/office/drawing/2014/main" id="{2733515A-B614-2E41-AAB0-E149547FA4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5009" name="Group 15">
                <a:extLst>
                  <a:ext uri="{FF2B5EF4-FFF2-40B4-BE49-F238E27FC236}">
                    <a16:creationId xmlns:a16="http://schemas.microsoft.com/office/drawing/2014/main" id="{96E1DED6-364F-0F49-941F-CD186AF70B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3325115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10" name="Group 8">
                  <a:extLst>
                    <a:ext uri="{FF2B5EF4-FFF2-40B4-BE49-F238E27FC236}">
                      <a16:creationId xmlns:a16="http://schemas.microsoft.com/office/drawing/2014/main" id="{4D25DD36-EA3E-8D45-8858-CEB01C855E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6" name="Rectangle 22">
                    <a:extLst>
                      <a:ext uri="{FF2B5EF4-FFF2-40B4-BE49-F238E27FC236}">
                        <a16:creationId xmlns:a16="http://schemas.microsoft.com/office/drawing/2014/main" id="{3287FEB6-4CBE-EB4A-9DA3-F393EB922D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17" name="Rectangle 23">
                    <a:extLst>
                      <a:ext uri="{FF2B5EF4-FFF2-40B4-BE49-F238E27FC236}">
                        <a16:creationId xmlns:a16="http://schemas.microsoft.com/office/drawing/2014/main" id="{A525C3C7-130C-6C42-8E9F-5F8579F7B3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18" name="Rectangle 24">
                    <a:extLst>
                      <a:ext uri="{FF2B5EF4-FFF2-40B4-BE49-F238E27FC236}">
                        <a16:creationId xmlns:a16="http://schemas.microsoft.com/office/drawing/2014/main" id="{C0401FDC-826D-AE48-AD68-E832038702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19" name="Rectangle 25">
                    <a:extLst>
                      <a:ext uri="{FF2B5EF4-FFF2-40B4-BE49-F238E27FC236}">
                        <a16:creationId xmlns:a16="http://schemas.microsoft.com/office/drawing/2014/main" id="{1B9AF3A7-41D8-BE43-B8C0-E58040B3DC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5011" name="Group 9">
                  <a:extLst>
                    <a:ext uri="{FF2B5EF4-FFF2-40B4-BE49-F238E27FC236}">
                      <a16:creationId xmlns:a16="http://schemas.microsoft.com/office/drawing/2014/main" id="{B48F2437-A8F4-0D49-97D5-0436CE8B76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2" name="Rectangle 18">
                    <a:extLst>
                      <a:ext uri="{FF2B5EF4-FFF2-40B4-BE49-F238E27FC236}">
                        <a16:creationId xmlns:a16="http://schemas.microsoft.com/office/drawing/2014/main" id="{5561E4EC-E535-8D46-804C-024E1464DF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13" name="Rectangle 19">
                    <a:extLst>
                      <a:ext uri="{FF2B5EF4-FFF2-40B4-BE49-F238E27FC236}">
                        <a16:creationId xmlns:a16="http://schemas.microsoft.com/office/drawing/2014/main" id="{FE980454-C948-324A-B40A-01DF6B12DA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14" name="Rectangle 20">
                    <a:extLst>
                      <a:ext uri="{FF2B5EF4-FFF2-40B4-BE49-F238E27FC236}">
                        <a16:creationId xmlns:a16="http://schemas.microsoft.com/office/drawing/2014/main" id="{AECCA8B8-ACB0-5948-900A-1112226D53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15" name="Rectangle 21">
                    <a:extLst>
                      <a:ext uri="{FF2B5EF4-FFF2-40B4-BE49-F238E27FC236}">
                        <a16:creationId xmlns:a16="http://schemas.microsoft.com/office/drawing/2014/main" id="{E2FC9B4B-93E6-3541-AF14-8F0FB0441A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24985" name="Group 49">
              <a:extLst>
                <a:ext uri="{FF2B5EF4-FFF2-40B4-BE49-F238E27FC236}">
                  <a16:creationId xmlns:a16="http://schemas.microsoft.com/office/drawing/2014/main" id="{13BBA096-3DA7-8C40-A127-684A137929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3849829"/>
              <a:ext cx="1477818" cy="2678548"/>
              <a:chOff x="2433782" y="3512702"/>
              <a:chExt cx="1477818" cy="2678548"/>
            </a:xfrm>
          </p:grpSpPr>
          <p:grpSp>
            <p:nvGrpSpPr>
              <p:cNvPr id="124986" name="Group 26">
                <a:extLst>
                  <a:ext uri="{FF2B5EF4-FFF2-40B4-BE49-F238E27FC236}">
                    <a16:creationId xmlns:a16="http://schemas.microsoft.com/office/drawing/2014/main" id="{43FF8166-7E7E-F842-A040-4AA3AEE415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3512702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98" name="Group 8">
                  <a:extLst>
                    <a:ext uri="{FF2B5EF4-FFF2-40B4-BE49-F238E27FC236}">
                      <a16:creationId xmlns:a16="http://schemas.microsoft.com/office/drawing/2014/main" id="{E8F55052-77DA-F64F-A943-10DEFA31B4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4" name="Rectangle 33">
                    <a:extLst>
                      <a:ext uri="{FF2B5EF4-FFF2-40B4-BE49-F238E27FC236}">
                        <a16:creationId xmlns:a16="http://schemas.microsoft.com/office/drawing/2014/main" id="{17FA2DCB-47E5-8245-B08C-301BF31DDC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05" name="Rectangle 34">
                    <a:extLst>
                      <a:ext uri="{FF2B5EF4-FFF2-40B4-BE49-F238E27FC236}">
                        <a16:creationId xmlns:a16="http://schemas.microsoft.com/office/drawing/2014/main" id="{AD74F887-FFCF-9242-8493-584A0E76D6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06" name="Rectangle 35">
                    <a:extLst>
                      <a:ext uri="{FF2B5EF4-FFF2-40B4-BE49-F238E27FC236}">
                        <a16:creationId xmlns:a16="http://schemas.microsoft.com/office/drawing/2014/main" id="{56A02975-AC84-394C-A31A-BBAF565DF8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07" name="Rectangle 36">
                    <a:extLst>
                      <a:ext uri="{FF2B5EF4-FFF2-40B4-BE49-F238E27FC236}">
                        <a16:creationId xmlns:a16="http://schemas.microsoft.com/office/drawing/2014/main" id="{EBF6193A-0388-5A4F-85A6-B0E4859E29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4999" name="Group 9">
                  <a:extLst>
                    <a:ext uri="{FF2B5EF4-FFF2-40B4-BE49-F238E27FC236}">
                      <a16:creationId xmlns:a16="http://schemas.microsoft.com/office/drawing/2014/main" id="{EFE42A4F-69D2-B242-8B0E-776E6819A3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0" name="Rectangle 29">
                    <a:extLst>
                      <a:ext uri="{FF2B5EF4-FFF2-40B4-BE49-F238E27FC236}">
                        <a16:creationId xmlns:a16="http://schemas.microsoft.com/office/drawing/2014/main" id="{7700FE78-D0BA-4442-AF4C-9EF8A2DCC3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01" name="Rectangle 30">
                    <a:extLst>
                      <a:ext uri="{FF2B5EF4-FFF2-40B4-BE49-F238E27FC236}">
                        <a16:creationId xmlns:a16="http://schemas.microsoft.com/office/drawing/2014/main" id="{D0D09836-6A21-4F46-B9B0-EC9C765A6A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02" name="Rectangle 31">
                    <a:extLst>
                      <a:ext uri="{FF2B5EF4-FFF2-40B4-BE49-F238E27FC236}">
                        <a16:creationId xmlns:a16="http://schemas.microsoft.com/office/drawing/2014/main" id="{08248970-59BE-4F4A-B084-6C2D009F57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5003" name="Rectangle 32">
                    <a:extLst>
                      <a:ext uri="{FF2B5EF4-FFF2-40B4-BE49-F238E27FC236}">
                        <a16:creationId xmlns:a16="http://schemas.microsoft.com/office/drawing/2014/main" id="{6D70040A-729B-984A-8B78-BF9014CDED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4987" name="Group 37">
                <a:extLst>
                  <a:ext uri="{FF2B5EF4-FFF2-40B4-BE49-F238E27FC236}">
                    <a16:creationId xmlns:a16="http://schemas.microsoft.com/office/drawing/2014/main" id="{D66440B1-B990-534B-932C-47A2A62C53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4851976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88" name="Group 8">
                  <a:extLst>
                    <a:ext uri="{FF2B5EF4-FFF2-40B4-BE49-F238E27FC236}">
                      <a16:creationId xmlns:a16="http://schemas.microsoft.com/office/drawing/2014/main" id="{1A0BB147-BC03-9D4E-9B86-FE3C49A7CA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4" name="Rectangle 44">
                    <a:extLst>
                      <a:ext uri="{FF2B5EF4-FFF2-40B4-BE49-F238E27FC236}">
                        <a16:creationId xmlns:a16="http://schemas.microsoft.com/office/drawing/2014/main" id="{1B16BE18-00D1-F14B-8390-06E9BF0A5B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4995" name="Rectangle 45">
                    <a:extLst>
                      <a:ext uri="{FF2B5EF4-FFF2-40B4-BE49-F238E27FC236}">
                        <a16:creationId xmlns:a16="http://schemas.microsoft.com/office/drawing/2014/main" id="{FCA27F20-671F-724A-9EAB-F80C5F4D20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4996" name="Rectangle 46">
                    <a:extLst>
                      <a:ext uri="{FF2B5EF4-FFF2-40B4-BE49-F238E27FC236}">
                        <a16:creationId xmlns:a16="http://schemas.microsoft.com/office/drawing/2014/main" id="{46F40B6E-22B8-B74D-9CF3-B66C835325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4997" name="Rectangle 47">
                    <a:extLst>
                      <a:ext uri="{FF2B5EF4-FFF2-40B4-BE49-F238E27FC236}">
                        <a16:creationId xmlns:a16="http://schemas.microsoft.com/office/drawing/2014/main" id="{044BA942-3411-9048-BD66-6B6FE5FD82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4989" name="Group 9">
                  <a:extLst>
                    <a:ext uri="{FF2B5EF4-FFF2-40B4-BE49-F238E27FC236}">
                      <a16:creationId xmlns:a16="http://schemas.microsoft.com/office/drawing/2014/main" id="{22949162-EBEF-C64C-A5C7-E667EA8A1D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0" name="Rectangle 40">
                    <a:extLst>
                      <a:ext uri="{FF2B5EF4-FFF2-40B4-BE49-F238E27FC236}">
                        <a16:creationId xmlns:a16="http://schemas.microsoft.com/office/drawing/2014/main" id="{1E75A890-8DAD-8447-948C-60197B33FD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4991" name="Rectangle 41">
                    <a:extLst>
                      <a:ext uri="{FF2B5EF4-FFF2-40B4-BE49-F238E27FC236}">
                        <a16:creationId xmlns:a16="http://schemas.microsoft.com/office/drawing/2014/main" id="{60E1865B-6720-F843-BB8B-96EC6717E8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4992" name="Rectangle 42">
                    <a:extLst>
                      <a:ext uri="{FF2B5EF4-FFF2-40B4-BE49-F238E27FC236}">
                        <a16:creationId xmlns:a16="http://schemas.microsoft.com/office/drawing/2014/main" id="{66770C87-F89D-D547-A6E4-347921070E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124993" name="Rectangle 43">
                    <a:extLst>
                      <a:ext uri="{FF2B5EF4-FFF2-40B4-BE49-F238E27FC236}">
                        <a16:creationId xmlns:a16="http://schemas.microsoft.com/office/drawing/2014/main" id="{5623887B-104A-084B-B212-86950EBAFF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</p:grpSp>
          </p:grpSp>
        </p:grpSp>
      </p:grpSp>
      <p:grpSp>
        <p:nvGrpSpPr>
          <p:cNvPr id="82949" name="Group 59">
            <a:extLst>
              <a:ext uri="{FF2B5EF4-FFF2-40B4-BE49-F238E27FC236}">
                <a16:creationId xmlns:a16="http://schemas.microsoft.com/office/drawing/2014/main" id="{F47ADBD4-E10A-574E-9D4C-96D5A65C6F85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3314700"/>
            <a:ext cx="1477963" cy="1338263"/>
            <a:chOff x="2544619" y="2612161"/>
            <a:chExt cx="1477818" cy="1339274"/>
          </a:xfrm>
        </p:grpSpPr>
        <p:sp>
          <p:nvSpPr>
            <p:cNvPr id="124976" name="Rectangle 51">
              <a:extLst>
                <a:ext uri="{FF2B5EF4-FFF2-40B4-BE49-F238E27FC236}">
                  <a16:creationId xmlns:a16="http://schemas.microsoft.com/office/drawing/2014/main" id="{57ABC89A-8BC0-404B-8ECE-B99D97C75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7" name="Rectangle 52">
              <a:extLst>
                <a:ext uri="{FF2B5EF4-FFF2-40B4-BE49-F238E27FC236}">
                  <a16:creationId xmlns:a16="http://schemas.microsoft.com/office/drawing/2014/main" id="{29E86B7B-77E3-2142-B2B1-7C3B636B6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8" name="Rectangle 53">
              <a:extLst>
                <a:ext uri="{FF2B5EF4-FFF2-40B4-BE49-F238E27FC236}">
                  <a16:creationId xmlns:a16="http://schemas.microsoft.com/office/drawing/2014/main" id="{B4BB8816-9286-134B-BCAC-8B9765C12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9" name="Rectangle 54">
              <a:extLst>
                <a:ext uri="{FF2B5EF4-FFF2-40B4-BE49-F238E27FC236}">
                  <a16:creationId xmlns:a16="http://schemas.microsoft.com/office/drawing/2014/main" id="{66ED7A42-5BD4-F948-9D2F-35AEBF0F4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80" name="Rectangle 55">
              <a:extLst>
                <a:ext uri="{FF2B5EF4-FFF2-40B4-BE49-F238E27FC236}">
                  <a16:creationId xmlns:a16="http://schemas.microsoft.com/office/drawing/2014/main" id="{199BD510-E914-5B40-9724-679EEB7E6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81" name="Rectangle 56">
              <a:extLst>
                <a:ext uri="{FF2B5EF4-FFF2-40B4-BE49-F238E27FC236}">
                  <a16:creationId xmlns:a16="http://schemas.microsoft.com/office/drawing/2014/main" id="{85435B0E-86A2-0147-8D80-5D385A603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82" name="Rectangle 57">
              <a:extLst>
                <a:ext uri="{FF2B5EF4-FFF2-40B4-BE49-F238E27FC236}">
                  <a16:creationId xmlns:a16="http://schemas.microsoft.com/office/drawing/2014/main" id="{9B73AB93-9596-F841-B8AB-2E7CDDFDE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83" name="Rectangle 58">
              <a:extLst>
                <a:ext uri="{FF2B5EF4-FFF2-40B4-BE49-F238E27FC236}">
                  <a16:creationId xmlns:a16="http://schemas.microsoft.com/office/drawing/2014/main" id="{512E0F1A-EAF9-0D49-A619-0201B0987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82950" name="TextBox 60">
            <a:extLst>
              <a:ext uri="{FF2B5EF4-FFF2-40B4-BE49-F238E27FC236}">
                <a16:creationId xmlns:a16="http://schemas.microsoft.com/office/drawing/2014/main" id="{7EF2B0D8-18B3-114F-8B86-19F5FDB0F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8363" y="289877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 store</a:t>
            </a:r>
          </a:p>
        </p:txBody>
      </p:sp>
      <p:grpSp>
        <p:nvGrpSpPr>
          <p:cNvPr id="82951" name="Group 61">
            <a:extLst>
              <a:ext uri="{FF2B5EF4-FFF2-40B4-BE49-F238E27FC236}">
                <a16:creationId xmlns:a16="http://schemas.microsoft.com/office/drawing/2014/main" id="{272A89D0-C599-4E4E-97CD-797E00B6104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309938"/>
            <a:ext cx="1477963" cy="1339850"/>
            <a:chOff x="2544619" y="2612161"/>
            <a:chExt cx="1477818" cy="1339274"/>
          </a:xfrm>
        </p:grpSpPr>
        <p:sp>
          <p:nvSpPr>
            <p:cNvPr id="124968" name="Rectangle 62">
              <a:extLst>
                <a:ext uri="{FF2B5EF4-FFF2-40B4-BE49-F238E27FC236}">
                  <a16:creationId xmlns:a16="http://schemas.microsoft.com/office/drawing/2014/main" id="{FAE4FD56-7C84-4C45-9740-7FFD54DEA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9" name="Rectangle 63">
              <a:extLst>
                <a:ext uri="{FF2B5EF4-FFF2-40B4-BE49-F238E27FC236}">
                  <a16:creationId xmlns:a16="http://schemas.microsoft.com/office/drawing/2014/main" id="{9190EC25-BFF2-CE43-A84C-DA2EF8071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0" name="Rectangle 64">
              <a:extLst>
                <a:ext uri="{FF2B5EF4-FFF2-40B4-BE49-F238E27FC236}">
                  <a16:creationId xmlns:a16="http://schemas.microsoft.com/office/drawing/2014/main" id="{2D6E02EA-1068-B44F-99F2-088E33ABC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1" name="Rectangle 65">
              <a:extLst>
                <a:ext uri="{FF2B5EF4-FFF2-40B4-BE49-F238E27FC236}">
                  <a16:creationId xmlns:a16="http://schemas.microsoft.com/office/drawing/2014/main" id="{AE30C71A-FD43-C840-B39D-1CD7D4267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2" name="Rectangle 66">
              <a:extLst>
                <a:ext uri="{FF2B5EF4-FFF2-40B4-BE49-F238E27FC236}">
                  <a16:creationId xmlns:a16="http://schemas.microsoft.com/office/drawing/2014/main" id="{024F45F8-067D-474F-8604-9438C9296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3" name="Rectangle 67">
              <a:extLst>
                <a:ext uri="{FF2B5EF4-FFF2-40B4-BE49-F238E27FC236}">
                  <a16:creationId xmlns:a16="http://schemas.microsoft.com/office/drawing/2014/main" id="{03022486-F7F3-5D4E-8B57-F5CE08DCC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4" name="Rectangle 68">
              <a:extLst>
                <a:ext uri="{FF2B5EF4-FFF2-40B4-BE49-F238E27FC236}">
                  <a16:creationId xmlns:a16="http://schemas.microsoft.com/office/drawing/2014/main" id="{DF33034F-5356-AC4E-9BE5-277CAE19D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75" name="Rectangle 69">
              <a:extLst>
                <a:ext uri="{FF2B5EF4-FFF2-40B4-BE49-F238E27FC236}">
                  <a16:creationId xmlns:a16="http://schemas.microsoft.com/office/drawing/2014/main" id="{6AE8B806-F6FE-924F-8C01-2D4B8E848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82952" name="TextBox 70">
            <a:extLst>
              <a:ext uri="{FF2B5EF4-FFF2-40B4-BE49-F238E27FC236}">
                <a16:creationId xmlns:a16="http://schemas.microsoft.com/office/drawing/2014/main" id="{36AD7F6A-EC71-704E-8A08-FFB3FF780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8438" y="2894013"/>
            <a:ext cx="1249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Data store</a:t>
            </a:r>
          </a:p>
        </p:txBody>
      </p:sp>
      <p:sp>
        <p:nvSpPr>
          <p:cNvPr id="82953" name="Rectangle 71">
            <a:extLst>
              <a:ext uri="{FF2B5EF4-FFF2-40B4-BE49-F238E27FC236}">
                <a16:creationId xmlns:a16="http://schemas.microsoft.com/office/drawing/2014/main" id="{8FDA1AD7-C792-A445-9611-3D532E06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2944813"/>
            <a:ext cx="1477963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954" name="TextBox 72">
            <a:extLst>
              <a:ext uri="{FF2B5EF4-FFF2-40B4-BE49-F238E27FC236}">
                <a16:creationId xmlns:a16="http://schemas.microsoft.com/office/drawing/2014/main" id="{08CBF199-F0B0-A044-8DDB-0D528113F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3332163"/>
            <a:ext cx="841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</a:t>
            </a:r>
          </a:p>
        </p:txBody>
      </p:sp>
      <p:cxnSp>
        <p:nvCxnSpPr>
          <p:cNvPr id="82955" name="Straight Connector 74">
            <a:extLst>
              <a:ext uri="{FF2B5EF4-FFF2-40B4-BE49-F238E27FC236}">
                <a16:creationId xmlns:a16="http://schemas.microsoft.com/office/drawing/2014/main" id="{B457AC84-4CF0-9848-BE5C-00AD1656034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011488" y="3111500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56" name="Straight Connector 75">
            <a:extLst>
              <a:ext uri="{FF2B5EF4-FFF2-40B4-BE49-F238E27FC236}">
                <a16:creationId xmlns:a16="http://schemas.microsoft.com/office/drawing/2014/main" id="{D72FDB7B-B1FD-7E40-AFCE-7F509484F0E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75706" y="3110707"/>
            <a:ext cx="3333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57" name="TextBox 78">
            <a:extLst>
              <a:ext uri="{FF2B5EF4-FFF2-40B4-BE49-F238E27FC236}">
                <a16:creationId xmlns:a16="http://schemas.microsoft.com/office/drawing/2014/main" id="{625E1EA0-842A-CC46-8978-A5F33F7E8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775" y="2593975"/>
            <a:ext cx="433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</a:t>
            </a:r>
          </a:p>
        </p:txBody>
      </p:sp>
      <p:sp>
        <p:nvSpPr>
          <p:cNvPr id="82958" name="TextBox 80">
            <a:extLst>
              <a:ext uri="{FF2B5EF4-FFF2-40B4-BE49-F238E27FC236}">
                <a16:creationId xmlns:a16="http://schemas.microsoft.com/office/drawing/2014/main" id="{F19EEBF1-FE7E-C640-B336-DE5F17B5A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50" y="260826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index</a:t>
            </a:r>
          </a:p>
        </p:txBody>
      </p:sp>
      <p:sp>
        <p:nvSpPr>
          <p:cNvPr id="82959" name="TextBox 81">
            <a:extLst>
              <a:ext uri="{FF2B5EF4-FFF2-40B4-BE49-F238E27FC236}">
                <a16:creationId xmlns:a16="http://schemas.microsoft.com/office/drawing/2014/main" id="{D2EB4DFC-A146-144A-ABE3-602232ED2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925" y="26082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byte in block</a:t>
            </a:r>
          </a:p>
        </p:txBody>
      </p:sp>
      <p:sp>
        <p:nvSpPr>
          <p:cNvPr id="82960" name="TextBox 82">
            <a:extLst>
              <a:ext uri="{FF2B5EF4-FFF2-40B4-BE49-F238E27FC236}">
                <a16:creationId xmlns:a16="http://schemas.microsoft.com/office/drawing/2014/main" id="{D20364B6-47AF-B04E-A6C4-43D0B3BD2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588" y="294481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 bits</a:t>
            </a:r>
          </a:p>
        </p:txBody>
      </p:sp>
      <p:sp>
        <p:nvSpPr>
          <p:cNvPr id="82961" name="TextBox 83">
            <a:extLst>
              <a:ext uri="{FF2B5EF4-FFF2-40B4-BE49-F238E27FC236}">
                <a16:creationId xmlns:a16="http://schemas.microsoft.com/office/drawing/2014/main" id="{603A8A40-F094-2D4F-989A-B75700208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943225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C990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 bits</a:t>
            </a:r>
          </a:p>
        </p:txBody>
      </p:sp>
      <p:sp>
        <p:nvSpPr>
          <p:cNvPr id="82962" name="TextBox 84">
            <a:extLst>
              <a:ext uri="{FF2B5EF4-FFF2-40B4-BE49-F238E27FC236}">
                <a16:creationId xmlns:a16="http://schemas.microsoft.com/office/drawing/2014/main" id="{7284C153-99AA-7E4C-A686-62B84A1B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550" y="2960688"/>
            <a:ext cx="38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2b</a:t>
            </a:r>
          </a:p>
        </p:txBody>
      </p:sp>
      <p:cxnSp>
        <p:nvCxnSpPr>
          <p:cNvPr id="82963" name="Straight Connector 86">
            <a:extLst>
              <a:ext uri="{FF2B5EF4-FFF2-40B4-BE49-F238E27FC236}">
                <a16:creationId xmlns:a16="http://schemas.microsoft.com/office/drawing/2014/main" id="{F82AAAA2-0FEA-2144-81D6-88081FF88DE7}"/>
              </a:ext>
            </a:extLst>
          </p:cNvPr>
          <p:cNvCxnSpPr>
            <a:cxnSpLocks noChangeShapeType="1"/>
            <a:stCxn id="82953" idx="2"/>
          </p:cNvCxnSpPr>
          <p:nvPr/>
        </p:nvCxnSpPr>
        <p:spPr bwMode="auto">
          <a:xfrm rot="16200000" flipH="1">
            <a:off x="2625726" y="3632200"/>
            <a:ext cx="71120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4" name="Straight Arrow Connector 88">
            <a:extLst>
              <a:ext uri="{FF2B5EF4-FFF2-40B4-BE49-F238E27FC236}">
                <a16:creationId xmlns:a16="http://schemas.microsoft.com/office/drawing/2014/main" id="{85C5343E-770E-6644-8C89-A03D89BD489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982913" y="3979863"/>
            <a:ext cx="1519237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5" name="Straight Arrow Connector 89">
            <a:extLst>
              <a:ext uri="{FF2B5EF4-FFF2-40B4-BE49-F238E27FC236}">
                <a16:creationId xmlns:a16="http://schemas.microsoft.com/office/drawing/2014/main" id="{6E770ED4-19CF-9E4A-BB43-EA307625F28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1088" y="3989388"/>
            <a:ext cx="2397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6" name="Straight Connector 95">
            <a:extLst>
              <a:ext uri="{FF2B5EF4-FFF2-40B4-BE49-F238E27FC236}">
                <a16:creationId xmlns:a16="http://schemas.microsoft.com/office/drawing/2014/main" id="{E95A2E99-0F5C-8042-830F-12C9C7B7608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98144" y="3983831"/>
            <a:ext cx="13398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67" name="TextBox 96">
            <a:extLst>
              <a:ext uri="{FF2B5EF4-FFF2-40B4-BE49-F238E27FC236}">
                <a16:creationId xmlns:a16="http://schemas.microsoft.com/office/drawing/2014/main" id="{21E246A5-00BF-D74C-95DE-6D719EF65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2475" y="4446588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</a:t>
            </a:r>
          </a:p>
        </p:txBody>
      </p:sp>
      <p:sp>
        <p:nvSpPr>
          <p:cNvPr id="82968" name="TextBox 97">
            <a:extLst>
              <a:ext uri="{FF2B5EF4-FFF2-40B4-BE49-F238E27FC236}">
                <a16:creationId xmlns:a16="http://schemas.microsoft.com/office/drawing/2014/main" id="{AED0F0EA-B113-954A-9840-DA0D7E7E5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250" y="4437063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tag</a:t>
            </a:r>
          </a:p>
        </p:txBody>
      </p:sp>
      <p:sp>
        <p:nvSpPr>
          <p:cNvPr id="82969" name="Rectangle 98">
            <a:extLst>
              <a:ext uri="{FF2B5EF4-FFF2-40B4-BE49-F238E27FC236}">
                <a16:creationId xmlns:a16="http://schemas.microsoft.com/office/drawing/2014/main" id="{CAB5B196-BE37-D645-99F3-D3E8E2D45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238" y="50688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970" name="TextBox 99">
            <a:extLst>
              <a:ext uri="{FF2B5EF4-FFF2-40B4-BE49-F238E27FC236}">
                <a16:creationId xmlns:a16="http://schemas.microsoft.com/office/drawing/2014/main" id="{25461A3D-07FA-914C-B338-1C22979C8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6663" y="50466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=?</a:t>
            </a:r>
          </a:p>
        </p:txBody>
      </p:sp>
      <p:cxnSp>
        <p:nvCxnSpPr>
          <p:cNvPr id="82971" name="Straight Arrow Connector 101">
            <a:extLst>
              <a:ext uri="{FF2B5EF4-FFF2-40B4-BE49-F238E27FC236}">
                <a16:creationId xmlns:a16="http://schemas.microsoft.com/office/drawing/2014/main" id="{8368F2E1-0CC2-0D4C-89F5-E139B7F48AD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07603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2" name="Straight Arrow Connector 106">
            <a:extLst>
              <a:ext uri="{FF2B5EF4-FFF2-40B4-BE49-F238E27FC236}">
                <a16:creationId xmlns:a16="http://schemas.microsoft.com/office/drawing/2014/main" id="{B6F7ED89-3CEB-5148-96D8-BE67E6F30A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05350" y="4649788"/>
            <a:ext cx="469900" cy="423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3" name="Straight Connector 113">
            <a:extLst>
              <a:ext uri="{FF2B5EF4-FFF2-40B4-BE49-F238E27FC236}">
                <a16:creationId xmlns:a16="http://schemas.microsoft.com/office/drawing/2014/main" id="{D07AEB76-2716-974A-902F-305CFAA89CA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464469" y="4263231"/>
            <a:ext cx="1971675" cy="36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4" name="Straight Arrow Connector 115">
            <a:extLst>
              <a:ext uri="{FF2B5EF4-FFF2-40B4-BE49-F238E27FC236}">
                <a16:creationId xmlns:a16="http://schemas.microsoft.com/office/drawing/2014/main" id="{26861C52-A3BC-5642-8423-82243193E3E0}"/>
              </a:ext>
            </a:extLst>
          </p:cNvPr>
          <p:cNvCxnSpPr>
            <a:cxnSpLocks noChangeShapeType="1"/>
            <a:endCxn id="82969" idx="1"/>
          </p:cNvCxnSpPr>
          <p:nvPr/>
        </p:nvCxnSpPr>
        <p:spPr bwMode="auto">
          <a:xfrm flipV="1">
            <a:off x="2468563" y="5237163"/>
            <a:ext cx="2479675" cy="301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5" name="Straight Arrow Connector 116">
            <a:extLst>
              <a:ext uri="{FF2B5EF4-FFF2-40B4-BE49-F238E27FC236}">
                <a16:creationId xmlns:a16="http://schemas.microsoft.com/office/drawing/2014/main" id="{5F7AAFEB-B349-CE48-B598-7D8A41BA2D5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1118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6" name="Freeform 48">
            <a:extLst>
              <a:ext uri="{FF2B5EF4-FFF2-40B4-BE49-F238E27FC236}">
                <a16:creationId xmlns:a16="http://schemas.microsoft.com/office/drawing/2014/main" id="{40BD663C-56BC-214E-AE50-8BCF8F719639}"/>
              </a:ext>
            </a:extLst>
          </p:cNvPr>
          <p:cNvSpPr>
            <a:spLocks/>
          </p:cNvSpPr>
          <p:nvPr/>
        </p:nvSpPr>
        <p:spPr bwMode="auto">
          <a:xfrm>
            <a:off x="6229350" y="5070475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977" name="Text Box 61">
            <a:extLst>
              <a:ext uri="{FF2B5EF4-FFF2-40B4-BE49-F238E27FC236}">
                <a16:creationId xmlns:a16="http://schemas.microsoft.com/office/drawing/2014/main" id="{AF11080A-DB07-484D-A731-9BC8D5207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7038" y="5046663"/>
            <a:ext cx="696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MUX</a:t>
            </a:r>
          </a:p>
        </p:txBody>
      </p:sp>
      <p:cxnSp>
        <p:nvCxnSpPr>
          <p:cNvPr id="82978" name="Straight Arrow Connector 121">
            <a:extLst>
              <a:ext uri="{FF2B5EF4-FFF2-40B4-BE49-F238E27FC236}">
                <a16:creationId xmlns:a16="http://schemas.microsoft.com/office/drawing/2014/main" id="{3AAF418E-9E3A-664C-991C-D45AA06ED2D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97800" y="5230813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9" name="TextBox 122">
            <a:extLst>
              <a:ext uri="{FF2B5EF4-FFF2-40B4-BE49-F238E27FC236}">
                <a16:creationId xmlns:a16="http://schemas.microsoft.com/office/drawing/2014/main" id="{4FE531F9-6586-8A4B-BEE5-F31CA8894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4488" y="492283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byte in block</a:t>
            </a:r>
          </a:p>
        </p:txBody>
      </p:sp>
      <p:cxnSp>
        <p:nvCxnSpPr>
          <p:cNvPr id="82980" name="Straight Arrow Connector 99">
            <a:extLst>
              <a:ext uri="{FF2B5EF4-FFF2-40B4-BE49-F238E27FC236}">
                <a16:creationId xmlns:a16="http://schemas.microsoft.com/office/drawing/2014/main" id="{0867E516-A3CB-B74D-8FA9-5C93F71E048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153819" y="5541169"/>
            <a:ext cx="26352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81" name="Straight Arrow Connector 100">
            <a:extLst>
              <a:ext uri="{FF2B5EF4-FFF2-40B4-BE49-F238E27FC236}">
                <a16:creationId xmlns:a16="http://schemas.microsoft.com/office/drawing/2014/main" id="{9078B791-2CF7-E446-9106-2313812B2E4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989762" y="5519738"/>
            <a:ext cx="2651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82" name="TextBox 102">
            <a:extLst>
              <a:ext uri="{FF2B5EF4-FFF2-40B4-BE49-F238E27FC236}">
                <a16:creationId xmlns:a16="http://schemas.microsoft.com/office/drawing/2014/main" id="{6A235DD4-DBB1-6340-846E-F401B75DE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850" y="5545138"/>
            <a:ext cx="593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Hit?</a:t>
            </a:r>
          </a:p>
        </p:txBody>
      </p:sp>
      <p:sp>
        <p:nvSpPr>
          <p:cNvPr id="82983" name="TextBox 103">
            <a:extLst>
              <a:ext uri="{FF2B5EF4-FFF2-40B4-BE49-F238E27FC236}">
                <a16:creationId xmlns:a16="http://schemas.microsoft.com/office/drawing/2014/main" id="{87939264-0174-9C46-8FE1-B6841B6B9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2488" y="5545138"/>
            <a:ext cx="671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9A47AC-87A9-594F-A8D1-D5800D3E7993}"/>
              </a:ext>
            </a:extLst>
          </p:cNvPr>
          <p:cNvSpPr txBox="1"/>
          <p:nvPr/>
        </p:nvSpPr>
        <p:spPr>
          <a:xfrm>
            <a:off x="465753" y="9531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00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C990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000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3A07EF3-4793-2B4D-BB58-8ADD1938A2EE}"/>
              </a:ext>
            </a:extLst>
          </p:cNvPr>
          <p:cNvSpPr txBox="1"/>
          <p:nvPr/>
        </p:nvSpPr>
        <p:spPr>
          <a:xfrm>
            <a:off x="456194" y="11055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00001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5C82DF6-B0C2-B243-AC53-E430E76EA042}"/>
              </a:ext>
            </a:extLst>
          </p:cNvPr>
          <p:cNvSpPr txBox="1"/>
          <p:nvPr/>
        </p:nvSpPr>
        <p:spPr>
          <a:xfrm>
            <a:off x="457200" y="12924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00010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E798633-5883-214B-BC1A-7993485CAD7B}"/>
              </a:ext>
            </a:extLst>
          </p:cNvPr>
          <p:cNvSpPr txBox="1"/>
          <p:nvPr/>
        </p:nvSpPr>
        <p:spPr>
          <a:xfrm>
            <a:off x="457200" y="14448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00011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1B50193-EF49-FC4C-8AA2-267CF73F3D60}"/>
              </a:ext>
            </a:extLst>
          </p:cNvPr>
          <p:cNvSpPr txBox="1"/>
          <p:nvPr/>
        </p:nvSpPr>
        <p:spPr>
          <a:xfrm>
            <a:off x="456194" y="16002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00100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4A92E3-2A6F-3A4C-8EBD-48022EBEA189}"/>
              </a:ext>
            </a:extLst>
          </p:cNvPr>
          <p:cNvSpPr txBox="1"/>
          <p:nvPr/>
        </p:nvSpPr>
        <p:spPr>
          <a:xfrm>
            <a:off x="457200" y="17526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00101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3C8292A-BD44-3246-ACB3-A3FB38DB3C93}"/>
              </a:ext>
            </a:extLst>
          </p:cNvPr>
          <p:cNvSpPr txBox="1"/>
          <p:nvPr/>
        </p:nvSpPr>
        <p:spPr>
          <a:xfrm>
            <a:off x="457200" y="19782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00110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9677197-7F1A-3A47-A292-73A5BF46559E}"/>
              </a:ext>
            </a:extLst>
          </p:cNvPr>
          <p:cNvSpPr txBox="1"/>
          <p:nvPr/>
        </p:nvSpPr>
        <p:spPr>
          <a:xfrm>
            <a:off x="457200" y="21336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00111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C4B074A-1811-194B-8E3A-91EAB5946436}"/>
              </a:ext>
            </a:extLst>
          </p:cNvPr>
          <p:cNvSpPr txBox="1"/>
          <p:nvPr/>
        </p:nvSpPr>
        <p:spPr>
          <a:xfrm>
            <a:off x="456194" y="22860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01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C990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000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4D6C54-CCBF-7B4D-BB25-9CC26DF1E6A4}"/>
              </a:ext>
            </a:extLst>
          </p:cNvPr>
          <p:cNvSpPr txBox="1"/>
          <p:nvPr/>
        </p:nvSpPr>
        <p:spPr>
          <a:xfrm>
            <a:off x="446635" y="24384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01001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FD553AB-98E2-6B49-9983-FFB0EF1BB49F}"/>
              </a:ext>
            </a:extLst>
          </p:cNvPr>
          <p:cNvSpPr txBox="1"/>
          <p:nvPr/>
        </p:nvSpPr>
        <p:spPr>
          <a:xfrm>
            <a:off x="447641" y="262526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01010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AF7A6A8-AD0F-5F46-819F-B4EDFA7ED4D8}"/>
              </a:ext>
            </a:extLst>
          </p:cNvPr>
          <p:cNvSpPr txBox="1"/>
          <p:nvPr/>
        </p:nvSpPr>
        <p:spPr>
          <a:xfrm>
            <a:off x="447641" y="2777660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01011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BB59534-F600-BF48-8A0E-5F486F260B52}"/>
              </a:ext>
            </a:extLst>
          </p:cNvPr>
          <p:cNvSpPr txBox="1"/>
          <p:nvPr/>
        </p:nvSpPr>
        <p:spPr>
          <a:xfrm>
            <a:off x="446635" y="29330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01100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76E6AC4-736B-C148-B253-901AD0E84074}"/>
              </a:ext>
            </a:extLst>
          </p:cNvPr>
          <p:cNvSpPr txBox="1"/>
          <p:nvPr/>
        </p:nvSpPr>
        <p:spPr>
          <a:xfrm>
            <a:off x="447641" y="30854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01101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BE51646-C9DD-E24A-9900-19E6D7DCE73E}"/>
              </a:ext>
            </a:extLst>
          </p:cNvPr>
          <p:cNvSpPr txBox="1"/>
          <p:nvPr/>
        </p:nvSpPr>
        <p:spPr>
          <a:xfrm>
            <a:off x="447641" y="331106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01110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3291F01-1F11-4B4F-A2E5-58B85E82F92B}"/>
              </a:ext>
            </a:extLst>
          </p:cNvPr>
          <p:cNvSpPr txBox="1"/>
          <p:nvPr/>
        </p:nvSpPr>
        <p:spPr>
          <a:xfrm>
            <a:off x="447641" y="3466437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01111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9AFF4D6-4804-9A47-BA1A-8854FCFC188F}"/>
              </a:ext>
            </a:extLst>
          </p:cNvPr>
          <p:cNvSpPr txBox="1"/>
          <p:nvPr/>
        </p:nvSpPr>
        <p:spPr>
          <a:xfrm>
            <a:off x="456194" y="36171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10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C990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000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051DB5D-56C3-AA4A-A39C-070FCA39CEED}"/>
              </a:ext>
            </a:extLst>
          </p:cNvPr>
          <p:cNvSpPr txBox="1"/>
          <p:nvPr/>
        </p:nvSpPr>
        <p:spPr>
          <a:xfrm>
            <a:off x="446635" y="37695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10001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30BE0FD-46E5-EB48-A439-C5BCCCD62353}"/>
              </a:ext>
            </a:extLst>
          </p:cNvPr>
          <p:cNvSpPr txBox="1"/>
          <p:nvPr/>
        </p:nvSpPr>
        <p:spPr>
          <a:xfrm>
            <a:off x="447641" y="395644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10010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DAF5082-44DE-144A-AD74-3B42A613AE4B}"/>
              </a:ext>
            </a:extLst>
          </p:cNvPr>
          <p:cNvSpPr txBox="1"/>
          <p:nvPr/>
        </p:nvSpPr>
        <p:spPr>
          <a:xfrm>
            <a:off x="447641" y="41088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10011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9C83696-4C39-E745-9A24-E5ED70261BC9}"/>
              </a:ext>
            </a:extLst>
          </p:cNvPr>
          <p:cNvSpPr txBox="1"/>
          <p:nvPr/>
        </p:nvSpPr>
        <p:spPr>
          <a:xfrm>
            <a:off x="446635" y="42642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10100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680AE27-9900-CC4A-BD4B-52237E237376}"/>
              </a:ext>
            </a:extLst>
          </p:cNvPr>
          <p:cNvSpPr txBox="1"/>
          <p:nvPr/>
        </p:nvSpPr>
        <p:spPr>
          <a:xfrm>
            <a:off x="447641" y="44166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10101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775F5A1-522E-8144-A741-3DBB2CF88747}"/>
              </a:ext>
            </a:extLst>
          </p:cNvPr>
          <p:cNvSpPr txBox="1"/>
          <p:nvPr/>
        </p:nvSpPr>
        <p:spPr>
          <a:xfrm>
            <a:off x="447641" y="46422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10110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F4A826D-91DE-5549-8747-B7090F30511E}"/>
              </a:ext>
            </a:extLst>
          </p:cNvPr>
          <p:cNvSpPr txBox="1"/>
          <p:nvPr/>
        </p:nvSpPr>
        <p:spPr>
          <a:xfrm>
            <a:off x="447641" y="47976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10111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FE62B6B-8F1C-3A49-8206-2279D4309DA3}"/>
              </a:ext>
            </a:extLst>
          </p:cNvPr>
          <p:cNvSpPr txBox="1"/>
          <p:nvPr/>
        </p:nvSpPr>
        <p:spPr>
          <a:xfrm>
            <a:off x="456194" y="49887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11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C990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000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13DCF7A-4055-484A-9CA2-B32D57B29DEF}"/>
              </a:ext>
            </a:extLst>
          </p:cNvPr>
          <p:cNvSpPr txBox="1"/>
          <p:nvPr/>
        </p:nvSpPr>
        <p:spPr>
          <a:xfrm>
            <a:off x="446635" y="51411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11001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75ACCA5-B3D7-FD48-B1B0-B0CDCEFB0058}"/>
              </a:ext>
            </a:extLst>
          </p:cNvPr>
          <p:cNvSpPr txBox="1"/>
          <p:nvPr/>
        </p:nvSpPr>
        <p:spPr>
          <a:xfrm>
            <a:off x="447641" y="53280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11010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97CA6AA-88BD-564B-9EEE-B82E89633F03}"/>
              </a:ext>
            </a:extLst>
          </p:cNvPr>
          <p:cNvSpPr txBox="1"/>
          <p:nvPr/>
        </p:nvSpPr>
        <p:spPr>
          <a:xfrm>
            <a:off x="447641" y="5480446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11011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20D6A1B-8EF1-D44A-8811-A1A3A4BB0DBF}"/>
              </a:ext>
            </a:extLst>
          </p:cNvPr>
          <p:cNvSpPr txBox="1"/>
          <p:nvPr/>
        </p:nvSpPr>
        <p:spPr>
          <a:xfrm>
            <a:off x="446635" y="56358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11100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7C371D9-A79B-664F-9561-25590C9E500B}"/>
              </a:ext>
            </a:extLst>
          </p:cNvPr>
          <p:cNvSpPr txBox="1"/>
          <p:nvPr/>
        </p:nvSpPr>
        <p:spPr>
          <a:xfrm>
            <a:off x="447641" y="57912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11101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8033AC-1641-D74B-8133-BFA62BD8100D}"/>
              </a:ext>
            </a:extLst>
          </p:cNvPr>
          <p:cNvSpPr txBox="1"/>
          <p:nvPr/>
        </p:nvSpPr>
        <p:spPr>
          <a:xfrm>
            <a:off x="447641" y="6013846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11110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D2F7A5E-7663-1B43-99EA-494DD2F30778}"/>
              </a:ext>
            </a:extLst>
          </p:cNvPr>
          <p:cNvSpPr txBox="1"/>
          <p:nvPr/>
        </p:nvSpPr>
        <p:spPr>
          <a:xfrm>
            <a:off x="447641" y="6169223"/>
            <a:ext cx="1166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Block: 11111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531E0-BE20-1747-8619-6B37FF2A0368}"/>
              </a:ext>
            </a:extLst>
          </p:cNvPr>
          <p:cNvSpPr txBox="1"/>
          <p:nvPr/>
        </p:nvSpPr>
        <p:spPr>
          <a:xfrm>
            <a:off x="317627" y="6361727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Main memory</a:t>
            </a:r>
          </a:p>
        </p:txBody>
      </p:sp>
    </p:spTree>
    <p:extLst>
      <p:ext uri="{BB962C8B-B14F-4D97-AF65-F5344CB8AC3E}">
        <p14:creationId xmlns:p14="http://schemas.microsoft.com/office/powerpoint/2010/main" val="26238424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/>
      <p:bldP spid="82952" grpId="0"/>
      <p:bldP spid="82953" grpId="0" animBg="1"/>
      <p:bldP spid="82954" grpId="0"/>
      <p:bldP spid="82957" grpId="0"/>
      <p:bldP spid="82958" grpId="0"/>
      <p:bldP spid="82959" grpId="0"/>
      <p:bldP spid="82960" grpId="0"/>
      <p:bldP spid="82961" grpId="0"/>
      <p:bldP spid="82962" grpId="0"/>
      <p:bldP spid="82967" grpId="0"/>
      <p:bldP spid="82968" grpId="0"/>
      <p:bldP spid="82969" grpId="0" animBg="1"/>
      <p:bldP spid="82970" grpId="0"/>
      <p:bldP spid="82977" grpId="0"/>
      <p:bldP spid="82979" grpId="0"/>
      <p:bldP spid="82982" grpId="0"/>
      <p:bldP spid="82983" grpId="0"/>
      <p:bldP spid="2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8381</TotalTime>
  <Words>4662</Words>
  <Application>Microsoft Macintosh PowerPoint</Application>
  <PresentationFormat>On-screen Show (4:3)</PresentationFormat>
  <Paragraphs>1173</Paragraphs>
  <Slides>81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7" baseType="lpstr">
      <vt:lpstr>Arial</vt:lpstr>
      <vt:lpstr>Calibri</vt:lpstr>
      <vt:lpstr>Consolas</vt:lpstr>
      <vt:lpstr>Garamond</vt:lpstr>
      <vt:lpstr>Tahoma</vt:lpstr>
      <vt:lpstr>Verdana</vt:lpstr>
      <vt:lpstr>Wingdings</vt:lpstr>
      <vt:lpstr>ZapfDingbats</vt:lpstr>
      <vt:lpstr>Edge</vt:lpstr>
      <vt:lpstr>4_Edge</vt:lpstr>
      <vt:lpstr>6_Edge</vt:lpstr>
      <vt:lpstr>7_Edge</vt:lpstr>
      <vt:lpstr>8_Edge</vt:lpstr>
      <vt:lpstr>67_Edge</vt:lpstr>
      <vt:lpstr>71_Edge</vt:lpstr>
      <vt:lpstr>VISIO</vt:lpstr>
      <vt:lpstr>Design of Digital Circuits Lecture 23a: More Caches</vt:lpstr>
      <vt:lpstr>Readings</vt:lpstr>
      <vt:lpstr>Memory Hierarchy</vt:lpstr>
      <vt:lpstr>Cache</vt:lpstr>
      <vt:lpstr>Caching Basics</vt:lpstr>
      <vt:lpstr>Cache Abstraction and Metrics</vt:lpstr>
      <vt:lpstr>A Basic Hardware Cache Design</vt:lpstr>
      <vt:lpstr>Blocks and Addressing the Cache</vt:lpstr>
      <vt:lpstr>Direct-Mapped Cache: Placement and Access</vt:lpstr>
      <vt:lpstr>Direct-Mapped Caches</vt:lpstr>
      <vt:lpstr>Set Associativity</vt:lpstr>
      <vt:lpstr>Higher Associativity</vt:lpstr>
      <vt:lpstr>Full Associativity</vt:lpstr>
      <vt:lpstr>Associativity (and Tradeoffs)</vt:lpstr>
      <vt:lpstr>Issues in Set-Associative Caches</vt:lpstr>
      <vt:lpstr>Eviction/Replacement Policy</vt:lpstr>
      <vt:lpstr>Implementing LRU</vt:lpstr>
      <vt:lpstr>Approximations of LRU</vt:lpstr>
      <vt:lpstr>Cache Replacement Policy: LRU or Random</vt:lpstr>
      <vt:lpstr>What Is the Optimal Replacement Policy?</vt:lpstr>
      <vt:lpstr>Reading</vt:lpstr>
      <vt:lpstr>Recall: Cache Structure</vt:lpstr>
      <vt:lpstr>Recall: Set Associativity</vt:lpstr>
      <vt:lpstr>What’s In A Tag Store Entry?</vt:lpstr>
      <vt:lpstr>Handling Writes (I)</vt:lpstr>
      <vt:lpstr>Handling Writes (II)</vt:lpstr>
      <vt:lpstr>Handling Writes (III)</vt:lpstr>
      <vt:lpstr>Subblocked (Sectored) Caches</vt:lpstr>
      <vt:lpstr>Instruction vs. Data Caches</vt:lpstr>
      <vt:lpstr>Multi-level Caching in a Pipelined Design</vt:lpstr>
      <vt:lpstr>Cache Performance</vt:lpstr>
      <vt:lpstr>Cache Parameters vs. Miss/Hit Rate</vt:lpstr>
      <vt:lpstr>Cache Size</vt:lpstr>
      <vt:lpstr>Block Size</vt:lpstr>
      <vt:lpstr>Large Blocks: Critical-Word and Subblocking</vt:lpstr>
      <vt:lpstr>Associativity</vt:lpstr>
      <vt:lpstr>Classification of Cache Misses</vt:lpstr>
      <vt:lpstr>How to Reduce Each Miss Type</vt:lpstr>
      <vt:lpstr>How to Improve Cache Performance</vt:lpstr>
      <vt:lpstr>Improving Basic Cache Performance</vt:lpstr>
      <vt:lpstr>Software Approaches for Higher Hit Rate</vt:lpstr>
      <vt:lpstr>Restructuring Data Access Patterns (I)</vt:lpstr>
      <vt:lpstr>Restructuring Data Access Patterns (II)</vt:lpstr>
      <vt:lpstr>We did not cover the following slides. They are for your preparation for the next lecture.</vt:lpstr>
      <vt:lpstr>Restructuring Data Layout (I)</vt:lpstr>
      <vt:lpstr>Restructuring Data Layout (II)</vt:lpstr>
      <vt:lpstr>Multi-Core Issues in Caching</vt:lpstr>
      <vt:lpstr>Caches in a Multi-Core System</vt:lpstr>
      <vt:lpstr>Caches in Multi-Core Systems</vt:lpstr>
      <vt:lpstr>Private vs. Shared Caches</vt:lpstr>
      <vt:lpstr>Resource Sharing Concept and Advantages</vt:lpstr>
      <vt:lpstr>Resource Sharing Disadvantages</vt:lpstr>
      <vt:lpstr>Private vs. Shared Caches</vt:lpstr>
      <vt:lpstr>Shared Caches Between Cores</vt:lpstr>
      <vt:lpstr>Cache Coherence</vt:lpstr>
      <vt:lpstr>Cache Coherence </vt:lpstr>
      <vt:lpstr>The Cache Coherence Problem</vt:lpstr>
      <vt:lpstr>The Cache Coherence Problem</vt:lpstr>
      <vt:lpstr>The Cache Coherence Problem</vt:lpstr>
      <vt:lpstr>The Cache Coherence Problem</vt:lpstr>
      <vt:lpstr>Cache Examples: For You to Study</vt:lpstr>
      <vt:lpstr>Cache Terminology</vt:lpstr>
      <vt:lpstr>How is data found?</vt:lpstr>
      <vt:lpstr>Direct Mapped Cache</vt:lpstr>
      <vt:lpstr>Direct Mapped Cache Hardware</vt:lpstr>
      <vt:lpstr>Direct Mapped Cache Performance</vt:lpstr>
      <vt:lpstr>Direct Mapped Cache Performance</vt:lpstr>
      <vt:lpstr>Direct Mapped Cache: Conflict</vt:lpstr>
      <vt:lpstr>Direct Mapped Cache: Conflict</vt:lpstr>
      <vt:lpstr>N-Way Set Associative Cache</vt:lpstr>
      <vt:lpstr>N-way Set Associative Performance</vt:lpstr>
      <vt:lpstr>N-way Set Associative Performance</vt:lpstr>
      <vt:lpstr>Fully Associative Cache</vt:lpstr>
      <vt:lpstr>Spatial Locality?</vt:lpstr>
      <vt:lpstr>Direct Mapped Cache Performance</vt:lpstr>
      <vt:lpstr>Direct Mapped Cache Performance</vt:lpstr>
      <vt:lpstr>Cache Organization Recap</vt:lpstr>
      <vt:lpstr>Capacity Misses</vt:lpstr>
      <vt:lpstr>Types of Misses</vt:lpstr>
      <vt:lpstr>LRU Replacement</vt:lpstr>
      <vt:lpstr>LRU Replacement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406</cp:revision>
  <cp:lastPrinted>2017-09-21T09:40:56Z</cp:lastPrinted>
  <dcterms:created xsi:type="dcterms:W3CDTF">2010-09-08T00:51:32Z</dcterms:created>
  <dcterms:modified xsi:type="dcterms:W3CDTF">2019-05-17T18:39:31Z</dcterms:modified>
</cp:coreProperties>
</file>